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6"/>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3" r:id="rId15"/>
  </p:sldIdLst>
  <p:sldSz cx="9144000" cy="5143500" type="screen16x9"/>
  <p:notesSz cx="6858000" cy="9144000"/>
  <p:embeddedFontLst>
    <p:embeddedFont>
      <p:font typeface="Nunito" pitchFamily="2" charset="0"/>
      <p:regular r:id="rId17"/>
      <p:bold r:id="rId18"/>
      <p:italic r:id="rId19"/>
      <p:boldItalic r:id="rId20"/>
    </p:embeddedFont>
    <p:embeddedFont>
      <p:font typeface="Nunito Medium" panose="020B0604020202020204" charset="0"/>
      <p:regular r:id="rId21"/>
      <p:bold r:id="rId22"/>
      <p:italic r:id="rId23"/>
      <p:boldItalic r:id="rId24"/>
    </p:embeddedFont>
    <p:embeddedFont>
      <p:font typeface="Nunito SemiBold" pitchFamily="2" charset="0"/>
      <p:regular r:id="rId25"/>
      <p:bold r:id="rId26"/>
      <p:italic r:id="rId27"/>
      <p:boldItalic r:id="rId28"/>
    </p:embeddedFont>
    <p:embeddedFont>
      <p:font typeface="Overpass" panose="020B0604020202020204" charset="0"/>
      <p:regular r:id="rId29"/>
      <p:bold r:id="rId30"/>
      <p:italic r:id="rId31"/>
      <p:boldItalic r:id="rId32"/>
    </p:embeddedFont>
    <p:embeddedFont>
      <p:font typeface="Proxima Nov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EE531A-24DE-4E01-AF5A-3C517148810E}">
  <a:tblStyle styleId="{09EE531A-24DE-4E01-AF5A-3C51714881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Thakur" userId="b2d38f42d23c9ec8" providerId="LiveId" clId="{8A6D9BE6-3022-4AFF-B329-CA6AF1D8D746}"/>
    <pc:docChg chg="undo custSel addSld delSld modSld">
      <pc:chgData name="Akshay Thakur" userId="b2d38f42d23c9ec8" providerId="LiveId" clId="{8A6D9BE6-3022-4AFF-B329-CA6AF1D8D746}" dt="2022-04-14T07:47:10.949" v="55" actId="20577"/>
      <pc:docMkLst>
        <pc:docMk/>
      </pc:docMkLst>
      <pc:sldChg chg="delSp modSp mod">
        <pc:chgData name="Akshay Thakur" userId="b2d38f42d23c9ec8" providerId="LiveId" clId="{8A6D9BE6-3022-4AFF-B329-CA6AF1D8D746}" dt="2022-04-14T07:43:39.991" v="11" actId="1076"/>
        <pc:sldMkLst>
          <pc:docMk/>
          <pc:sldMk cId="0" sldId="256"/>
        </pc:sldMkLst>
        <pc:spChg chg="mod">
          <ac:chgData name="Akshay Thakur" userId="b2d38f42d23c9ec8" providerId="LiveId" clId="{8A6D9BE6-3022-4AFF-B329-CA6AF1D8D746}" dt="2022-04-14T07:42:58.251" v="8" actId="14100"/>
          <ac:spMkLst>
            <pc:docMk/>
            <pc:sldMk cId="0" sldId="256"/>
            <ac:spMk id="110" creationId="{00000000-0000-0000-0000-000000000000}"/>
          </ac:spMkLst>
        </pc:spChg>
        <pc:spChg chg="del">
          <ac:chgData name="Akshay Thakur" userId="b2d38f42d23c9ec8" providerId="LiveId" clId="{8A6D9BE6-3022-4AFF-B329-CA6AF1D8D746}" dt="2022-04-14T07:42:18.355" v="1" actId="478"/>
          <ac:spMkLst>
            <pc:docMk/>
            <pc:sldMk cId="0" sldId="256"/>
            <ac:spMk id="111" creationId="{00000000-0000-0000-0000-000000000000}"/>
          </ac:spMkLst>
        </pc:spChg>
        <pc:spChg chg="mod">
          <ac:chgData name="Akshay Thakur" userId="b2d38f42d23c9ec8" providerId="LiveId" clId="{8A6D9BE6-3022-4AFF-B329-CA6AF1D8D746}" dt="2022-04-14T07:43:39.991" v="11" actId="1076"/>
          <ac:spMkLst>
            <pc:docMk/>
            <pc:sldMk cId="0" sldId="256"/>
            <ac:spMk id="112" creationId="{00000000-0000-0000-0000-000000000000}"/>
          </ac:spMkLst>
        </pc:spChg>
        <pc:spChg chg="del mod">
          <ac:chgData name="Akshay Thakur" userId="b2d38f42d23c9ec8" providerId="LiveId" clId="{8A6D9BE6-3022-4AFF-B329-CA6AF1D8D746}" dt="2022-04-14T07:43:04.061" v="9" actId="478"/>
          <ac:spMkLst>
            <pc:docMk/>
            <pc:sldMk cId="0" sldId="256"/>
            <ac:spMk id="113" creationId="{00000000-0000-0000-0000-000000000000}"/>
          </ac:spMkLst>
        </pc:spChg>
      </pc:sldChg>
      <pc:sldChg chg="modSp mod">
        <pc:chgData name="Akshay Thakur" userId="b2d38f42d23c9ec8" providerId="LiveId" clId="{8A6D9BE6-3022-4AFF-B329-CA6AF1D8D746}" dt="2022-04-14T07:44:21.212" v="22" actId="20577"/>
        <pc:sldMkLst>
          <pc:docMk/>
          <pc:sldMk cId="0" sldId="258"/>
        </pc:sldMkLst>
        <pc:spChg chg="mod">
          <ac:chgData name="Akshay Thakur" userId="b2d38f42d23c9ec8" providerId="LiveId" clId="{8A6D9BE6-3022-4AFF-B329-CA6AF1D8D746}" dt="2022-04-14T07:44:10.578" v="21" actId="20577"/>
          <ac:spMkLst>
            <pc:docMk/>
            <pc:sldMk cId="0" sldId="258"/>
            <ac:spMk id="135" creationId="{00000000-0000-0000-0000-000000000000}"/>
          </ac:spMkLst>
        </pc:spChg>
        <pc:spChg chg="mod">
          <ac:chgData name="Akshay Thakur" userId="b2d38f42d23c9ec8" providerId="LiveId" clId="{8A6D9BE6-3022-4AFF-B329-CA6AF1D8D746}" dt="2022-04-14T07:44:21.212" v="22" actId="20577"/>
          <ac:spMkLst>
            <pc:docMk/>
            <pc:sldMk cId="0" sldId="258"/>
            <ac:spMk id="141" creationId="{00000000-0000-0000-0000-000000000000}"/>
          </ac:spMkLst>
        </pc:spChg>
      </pc:sldChg>
      <pc:sldChg chg="modSp mod">
        <pc:chgData name="Akshay Thakur" userId="b2d38f42d23c9ec8" providerId="LiveId" clId="{8A6D9BE6-3022-4AFF-B329-CA6AF1D8D746}" dt="2022-04-14T07:44:45.921" v="28" actId="20577"/>
        <pc:sldMkLst>
          <pc:docMk/>
          <pc:sldMk cId="0" sldId="260"/>
        </pc:sldMkLst>
        <pc:spChg chg="mod">
          <ac:chgData name="Akshay Thakur" userId="b2d38f42d23c9ec8" providerId="LiveId" clId="{8A6D9BE6-3022-4AFF-B329-CA6AF1D8D746}" dt="2022-04-14T07:44:45.921" v="28" actId="20577"/>
          <ac:spMkLst>
            <pc:docMk/>
            <pc:sldMk cId="0" sldId="260"/>
            <ac:spMk id="177" creationId="{00000000-0000-0000-0000-000000000000}"/>
          </ac:spMkLst>
        </pc:spChg>
      </pc:sldChg>
      <pc:sldChg chg="modSp mod">
        <pc:chgData name="Akshay Thakur" userId="b2d38f42d23c9ec8" providerId="LiveId" clId="{8A6D9BE6-3022-4AFF-B329-CA6AF1D8D746}" dt="2022-04-14T07:45:14.002" v="31" actId="1076"/>
        <pc:sldMkLst>
          <pc:docMk/>
          <pc:sldMk cId="0" sldId="261"/>
        </pc:sldMkLst>
        <pc:spChg chg="mod">
          <ac:chgData name="Akshay Thakur" userId="b2d38f42d23c9ec8" providerId="LiveId" clId="{8A6D9BE6-3022-4AFF-B329-CA6AF1D8D746}" dt="2022-04-14T07:45:14.002" v="31" actId="1076"/>
          <ac:spMkLst>
            <pc:docMk/>
            <pc:sldMk cId="0" sldId="261"/>
            <ac:spMk id="192" creationId="{00000000-0000-0000-0000-000000000000}"/>
          </ac:spMkLst>
        </pc:spChg>
      </pc:sldChg>
      <pc:sldChg chg="del">
        <pc:chgData name="Akshay Thakur" userId="b2d38f42d23c9ec8" providerId="LiveId" clId="{8A6D9BE6-3022-4AFF-B329-CA6AF1D8D746}" dt="2022-04-14T07:45:27.423" v="32" actId="47"/>
        <pc:sldMkLst>
          <pc:docMk/>
          <pc:sldMk cId="0" sldId="262"/>
        </pc:sldMkLst>
      </pc:sldChg>
      <pc:sldChg chg="modSp mod modNotesTx">
        <pc:chgData name="Akshay Thakur" userId="b2d38f42d23c9ec8" providerId="LiveId" clId="{8A6D9BE6-3022-4AFF-B329-CA6AF1D8D746}" dt="2022-04-14T07:47:10.949" v="55" actId="20577"/>
        <pc:sldMkLst>
          <pc:docMk/>
          <pc:sldMk cId="0" sldId="269"/>
        </pc:sldMkLst>
        <pc:spChg chg="mod">
          <ac:chgData name="Akshay Thakur" userId="b2d38f42d23c9ec8" providerId="LiveId" clId="{8A6D9BE6-3022-4AFF-B329-CA6AF1D8D746}" dt="2022-04-14T07:46:21.396" v="42" actId="1076"/>
          <ac:spMkLst>
            <pc:docMk/>
            <pc:sldMk cId="0" sldId="269"/>
            <ac:spMk id="279" creationId="{00000000-0000-0000-0000-000000000000}"/>
          </ac:spMkLst>
        </pc:spChg>
        <pc:spChg chg="mod">
          <ac:chgData name="Akshay Thakur" userId="b2d38f42d23c9ec8" providerId="LiveId" clId="{8A6D9BE6-3022-4AFF-B329-CA6AF1D8D746}" dt="2022-04-14T07:46:26.772" v="43" actId="1076"/>
          <ac:spMkLst>
            <pc:docMk/>
            <pc:sldMk cId="0" sldId="269"/>
            <ac:spMk id="283" creationId="{00000000-0000-0000-0000-000000000000}"/>
          </ac:spMkLst>
        </pc:spChg>
      </pc:sldChg>
      <pc:sldChg chg="add del">
        <pc:chgData name="Akshay Thakur" userId="b2d38f42d23c9ec8" providerId="LiveId" clId="{8A6D9BE6-3022-4AFF-B329-CA6AF1D8D746}" dt="2022-04-14T07:46:13.448" v="40" actId="47"/>
        <pc:sldMkLst>
          <pc:docMk/>
          <pc:sldMk cId="0" sldId="270"/>
        </pc:sldMkLst>
      </pc:sldChg>
      <pc:sldChg chg="add del">
        <pc:chgData name="Akshay Thakur" userId="b2d38f42d23c9ec8" providerId="LiveId" clId="{8A6D9BE6-3022-4AFF-B329-CA6AF1D8D746}" dt="2022-04-14T07:46:14.205" v="41" actId="47"/>
        <pc:sldMkLst>
          <pc:docMk/>
          <pc:sldMk cId="0" sldId="271"/>
        </pc:sldMkLst>
      </pc:sldChg>
      <pc:sldChg chg="add del">
        <pc:chgData name="Akshay Thakur" userId="b2d38f42d23c9ec8" providerId="LiveId" clId="{8A6D9BE6-3022-4AFF-B329-CA6AF1D8D746}" dt="2022-04-14T07:46:12.118" v="39" actId="47"/>
        <pc:sldMkLst>
          <pc:docMk/>
          <pc:sldMk cId="0" sldId="272"/>
        </pc:sldMkLst>
      </pc:sldChg>
      <pc:sldChg chg="modSp mod">
        <pc:chgData name="Akshay Thakur" userId="b2d38f42d23c9ec8" providerId="LiveId" clId="{8A6D9BE6-3022-4AFF-B329-CA6AF1D8D746}" dt="2022-04-14T07:46:58.482" v="52" actId="20577"/>
        <pc:sldMkLst>
          <pc:docMk/>
          <pc:sldMk cId="0" sldId="273"/>
        </pc:sldMkLst>
        <pc:spChg chg="mod">
          <ac:chgData name="Akshay Thakur" userId="b2d38f42d23c9ec8" providerId="LiveId" clId="{8A6D9BE6-3022-4AFF-B329-CA6AF1D8D746}" dt="2022-04-14T07:46:58.482" v="52" actId="20577"/>
          <ac:spMkLst>
            <pc:docMk/>
            <pc:sldMk cId="0" sldId="273"/>
            <ac:spMk id="311" creationId="{00000000-0000-0000-0000-000000000000}"/>
          </ac:spMkLst>
        </pc:spChg>
        <pc:spChg chg="mod">
          <ac:chgData name="Akshay Thakur" userId="b2d38f42d23c9ec8" providerId="LiveId" clId="{8A6D9BE6-3022-4AFF-B329-CA6AF1D8D746}" dt="2022-04-14T07:46:49.938" v="49" actId="20577"/>
          <ac:spMkLst>
            <pc:docMk/>
            <pc:sldMk cId="0" sldId="273"/>
            <ac:spMk id="313" creationId="{00000000-0000-0000-0000-000000000000}"/>
          </ac:spMkLst>
        </pc:spChg>
      </pc:sldChg>
      <pc:sldMasterChg chg="addSldLayout delSldLayout">
        <pc:chgData name="Akshay Thakur" userId="b2d38f42d23c9ec8" providerId="LiveId" clId="{8A6D9BE6-3022-4AFF-B329-CA6AF1D8D746}" dt="2022-04-14T07:46:14.205" v="41" actId="47"/>
        <pc:sldMasterMkLst>
          <pc:docMk/>
          <pc:sldMasterMk cId="0" sldId="2147483661"/>
        </pc:sldMasterMkLst>
        <pc:sldLayoutChg chg="add del">
          <pc:chgData name="Akshay Thakur" userId="b2d38f42d23c9ec8" providerId="LiveId" clId="{8A6D9BE6-3022-4AFF-B329-CA6AF1D8D746}" dt="2022-04-14T07:46:14.205" v="41" actId="47"/>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e8593906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e8593906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73b5ce45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73b5ce45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67a22d99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67a22d99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56dd2931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56dd2931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important features in decision tree: previous survey results, prop+dem_pres, educational attainment for 25 year olds (BS and HS)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67a22d99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67a22d99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67a22d99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67a22d9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fcfc345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fcfc345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fcfc3450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fcfc3450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dd7223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dd7223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67a22d9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67a22d9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7a22d99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7a22d99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 obviously there’s a lot we could have described in cleaning, but we juust want to highlight a few things, and ultimate goal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73b5ce45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73b5ce45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73b5ce45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73b5ce45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73b5ce45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73b5ce45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type="title">
  <p:cSld name="TITLE">
    <p:spTree>
      <p:nvGrpSpPr>
        <p:cNvPr id="1" name="Shape 6"/>
        <p:cNvGrpSpPr/>
        <p:nvPr/>
      </p:nvGrpSpPr>
      <p:grpSpPr>
        <a:xfrm>
          <a:off x="0" y="0"/>
          <a:ext cx="0" cy="0"/>
          <a:chOff x="0" y="0"/>
          <a:chExt cx="0" cy="0"/>
        </a:xfrm>
      </p:grpSpPr>
      <p:sp>
        <p:nvSpPr>
          <p:cNvPr id="7" name="Google Shape;7;p2"/>
          <p:cNvSpPr txBox="1"/>
          <p:nvPr/>
        </p:nvSpPr>
        <p:spPr>
          <a:xfrm>
            <a:off x="5297413"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EDA</a:t>
            </a:r>
            <a:endParaRPr b="1">
              <a:solidFill>
                <a:srgbClr val="D9D9D9"/>
              </a:solidFill>
              <a:latin typeface="Nunito"/>
              <a:ea typeface="Nunito"/>
              <a:cs typeface="Nunito"/>
              <a:sym typeface="Nunito"/>
            </a:endParaRPr>
          </a:p>
        </p:txBody>
      </p:sp>
      <p:sp>
        <p:nvSpPr>
          <p:cNvPr id="8" name="Google Shape;8;p2"/>
          <p:cNvSpPr txBox="1"/>
          <p:nvPr/>
        </p:nvSpPr>
        <p:spPr>
          <a:xfrm>
            <a:off x="4135800"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Objective</a:t>
            </a:r>
            <a:endParaRPr b="1">
              <a:solidFill>
                <a:srgbClr val="D9D9D9"/>
              </a:solidFill>
              <a:latin typeface="Nunito"/>
              <a:ea typeface="Nunito"/>
              <a:cs typeface="Nunito"/>
              <a:sym typeface="Nunito"/>
            </a:endParaRPr>
          </a:p>
        </p:txBody>
      </p:sp>
      <p:cxnSp>
        <p:nvCxnSpPr>
          <p:cNvPr id="9" name="Google Shape;9;p2"/>
          <p:cNvCxnSpPr/>
          <p:nvPr/>
        </p:nvCxnSpPr>
        <p:spPr>
          <a:xfrm>
            <a:off x="0" y="596568"/>
            <a:ext cx="9175800" cy="24300"/>
          </a:xfrm>
          <a:prstGeom prst="straightConnector1">
            <a:avLst/>
          </a:prstGeom>
          <a:noFill/>
          <a:ln w="28575" cap="flat" cmpd="sng">
            <a:solidFill>
              <a:srgbClr val="00237E"/>
            </a:solidFill>
            <a:prstDash val="solid"/>
            <a:round/>
            <a:headEnd type="none" w="med" len="med"/>
            <a:tailEnd type="none" w="med" len="med"/>
          </a:ln>
        </p:spPr>
      </p:cxnSp>
      <p:sp>
        <p:nvSpPr>
          <p:cNvPr id="10" name="Google Shape;10;p2"/>
          <p:cNvSpPr txBox="1"/>
          <p:nvPr/>
        </p:nvSpPr>
        <p:spPr>
          <a:xfrm>
            <a:off x="8544886" y="4755949"/>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b="1">
                <a:solidFill>
                  <a:srgbClr val="595959"/>
                </a:solidFill>
                <a:latin typeface="Nunito"/>
                <a:ea typeface="Nunito"/>
                <a:cs typeface="Nunito"/>
                <a:sym typeface="Nunito"/>
              </a:rPr>
              <a:t>‹#›</a:t>
            </a:fld>
            <a:endParaRPr sz="900" b="1">
              <a:solidFill>
                <a:srgbClr val="595959"/>
              </a:solidFill>
              <a:latin typeface="Nunito"/>
              <a:ea typeface="Nunito"/>
              <a:cs typeface="Nunito"/>
              <a:sym typeface="Nunito"/>
            </a:endParaRPr>
          </a:p>
        </p:txBody>
      </p:sp>
      <p:sp>
        <p:nvSpPr>
          <p:cNvPr id="11" name="Google Shape;11;p2"/>
          <p:cNvSpPr/>
          <p:nvPr/>
        </p:nvSpPr>
        <p:spPr>
          <a:xfrm>
            <a:off x="542132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12" name="Google Shape;12;p2"/>
          <p:cNvSpPr/>
          <p:nvPr/>
        </p:nvSpPr>
        <p:spPr>
          <a:xfrm>
            <a:off x="6582949"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13" name="Google Shape;13;p2"/>
          <p:cNvSpPr txBox="1"/>
          <p:nvPr/>
        </p:nvSpPr>
        <p:spPr>
          <a:xfrm>
            <a:off x="6374150" y="4797918"/>
            <a:ext cx="13566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Modeling</a:t>
            </a:r>
            <a:endParaRPr b="1">
              <a:solidFill>
                <a:srgbClr val="D9D9D9"/>
              </a:solidFill>
              <a:latin typeface="Nunito"/>
              <a:ea typeface="Nunito"/>
              <a:cs typeface="Nunito"/>
              <a:sym typeface="Nunito"/>
            </a:endParaRPr>
          </a:p>
        </p:txBody>
      </p:sp>
      <p:sp>
        <p:nvSpPr>
          <p:cNvPr id="14" name="Google Shape;14;p2"/>
          <p:cNvSpPr/>
          <p:nvPr/>
        </p:nvSpPr>
        <p:spPr>
          <a:xfrm>
            <a:off x="7744574"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15" name="Google Shape;15;p2"/>
          <p:cNvSpPr txBox="1"/>
          <p:nvPr/>
        </p:nvSpPr>
        <p:spPr>
          <a:xfrm>
            <a:off x="7581375" y="4797918"/>
            <a:ext cx="12654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Conclusions</a:t>
            </a:r>
            <a:endParaRPr b="1">
              <a:solidFill>
                <a:srgbClr val="D9D9D9"/>
              </a:solidFill>
              <a:latin typeface="Nunito"/>
              <a:ea typeface="Nunito"/>
              <a:cs typeface="Nunito"/>
              <a:sym typeface="Nunito"/>
            </a:endParaRPr>
          </a:p>
        </p:txBody>
      </p:sp>
      <p:sp>
        <p:nvSpPr>
          <p:cNvPr id="16" name="Google Shape;16;p2"/>
          <p:cNvSpPr txBox="1">
            <a:spLocks noGrp="1"/>
          </p:cNvSpPr>
          <p:nvPr>
            <p:ph type="title"/>
          </p:nvPr>
        </p:nvSpPr>
        <p:spPr>
          <a:xfrm>
            <a:off x="60500" y="77275"/>
            <a:ext cx="8169000" cy="50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700"/>
              <a:buFont typeface="Nunito"/>
              <a:buNone/>
              <a:defRPr sz="2700" b="1">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p:nvPr/>
        </p:nvSpPr>
        <p:spPr>
          <a:xfrm>
            <a:off x="3098074" y="4797918"/>
            <a:ext cx="9390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Background</a:t>
            </a:r>
            <a:endParaRPr b="1">
              <a:solidFill>
                <a:srgbClr val="00237E"/>
              </a:solidFill>
              <a:latin typeface="Nunito"/>
              <a:ea typeface="Nunito"/>
              <a:cs typeface="Nunito"/>
              <a:sym typeface="Nunito"/>
            </a:endParaRPr>
          </a:p>
        </p:txBody>
      </p:sp>
      <p:sp>
        <p:nvSpPr>
          <p:cNvPr id="18" name="Google Shape;18;p2"/>
          <p:cNvSpPr/>
          <p:nvPr/>
        </p:nvSpPr>
        <p:spPr>
          <a:xfrm>
            <a:off x="3098073" y="4797825"/>
            <a:ext cx="939000" cy="579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B26B"/>
              </a:solidFill>
              <a:latin typeface="Overpass"/>
              <a:ea typeface="Overpass"/>
              <a:cs typeface="Overpass"/>
              <a:sym typeface="Overpass"/>
            </a:endParaRPr>
          </a:p>
        </p:txBody>
      </p:sp>
      <p:sp>
        <p:nvSpPr>
          <p:cNvPr id="19" name="Google Shape;19;p2"/>
          <p:cNvSpPr/>
          <p:nvPr/>
        </p:nvSpPr>
        <p:spPr>
          <a:xfrm>
            <a:off x="4259698"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94" name="Google Shape;9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97" name="Google Shape;97;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8" name="Google Shape;9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01"/>
        <p:cNvGrpSpPr/>
        <p:nvPr/>
      </p:nvGrpSpPr>
      <p:grpSpPr>
        <a:xfrm>
          <a:off x="0" y="0"/>
          <a:ext cx="0" cy="0"/>
          <a:chOff x="0" y="0"/>
          <a:chExt cx="0" cy="0"/>
        </a:xfrm>
      </p:grpSpPr>
      <p:sp>
        <p:nvSpPr>
          <p:cNvPr id="102" name="Google Shape;10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03" name="Google Shape;10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ive" type="secHead">
  <p:cSld name="SECTION_HEADER">
    <p:spTree>
      <p:nvGrpSpPr>
        <p:cNvPr id="1" name="Shape 20"/>
        <p:cNvGrpSpPr/>
        <p:nvPr/>
      </p:nvGrpSpPr>
      <p:grpSpPr>
        <a:xfrm>
          <a:off x="0" y="0"/>
          <a:ext cx="0" cy="0"/>
          <a:chOff x="0" y="0"/>
          <a:chExt cx="0" cy="0"/>
        </a:xfrm>
      </p:grpSpPr>
      <p:sp>
        <p:nvSpPr>
          <p:cNvPr id="21" name="Google Shape;21;p3"/>
          <p:cNvSpPr txBox="1"/>
          <p:nvPr/>
        </p:nvSpPr>
        <p:spPr>
          <a:xfrm>
            <a:off x="4135800"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Objective</a:t>
            </a:r>
            <a:endParaRPr b="1">
              <a:solidFill>
                <a:srgbClr val="00237E"/>
              </a:solidFill>
              <a:latin typeface="Nunito"/>
              <a:ea typeface="Nunito"/>
              <a:cs typeface="Nunito"/>
              <a:sym typeface="Nunito"/>
            </a:endParaRPr>
          </a:p>
        </p:txBody>
      </p:sp>
      <p:cxnSp>
        <p:nvCxnSpPr>
          <p:cNvPr id="22" name="Google Shape;22;p3"/>
          <p:cNvCxnSpPr/>
          <p:nvPr/>
        </p:nvCxnSpPr>
        <p:spPr>
          <a:xfrm>
            <a:off x="0" y="596568"/>
            <a:ext cx="9175800" cy="24300"/>
          </a:xfrm>
          <a:prstGeom prst="straightConnector1">
            <a:avLst/>
          </a:prstGeom>
          <a:noFill/>
          <a:ln w="28575" cap="flat" cmpd="sng">
            <a:solidFill>
              <a:srgbClr val="00237E"/>
            </a:solidFill>
            <a:prstDash val="solid"/>
            <a:round/>
            <a:headEnd type="none" w="med" len="med"/>
            <a:tailEnd type="none" w="med" len="med"/>
          </a:ln>
        </p:spPr>
      </p:cxnSp>
      <p:sp>
        <p:nvSpPr>
          <p:cNvPr id="23" name="Google Shape;23;p3"/>
          <p:cNvSpPr txBox="1"/>
          <p:nvPr/>
        </p:nvSpPr>
        <p:spPr>
          <a:xfrm>
            <a:off x="8544886" y="4755949"/>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b="1">
                <a:solidFill>
                  <a:srgbClr val="595959"/>
                </a:solidFill>
                <a:latin typeface="Nunito"/>
                <a:ea typeface="Nunito"/>
                <a:cs typeface="Nunito"/>
                <a:sym typeface="Nunito"/>
              </a:rPr>
              <a:t>‹#›</a:t>
            </a:fld>
            <a:endParaRPr sz="900" b="1">
              <a:solidFill>
                <a:srgbClr val="595959"/>
              </a:solidFill>
              <a:latin typeface="Nunito"/>
              <a:ea typeface="Nunito"/>
              <a:cs typeface="Nunito"/>
              <a:sym typeface="Nunito"/>
            </a:endParaRPr>
          </a:p>
        </p:txBody>
      </p:sp>
      <p:sp>
        <p:nvSpPr>
          <p:cNvPr id="24" name="Google Shape;24;p3"/>
          <p:cNvSpPr txBox="1">
            <a:spLocks noGrp="1"/>
          </p:cNvSpPr>
          <p:nvPr>
            <p:ph type="title"/>
          </p:nvPr>
        </p:nvSpPr>
        <p:spPr>
          <a:xfrm>
            <a:off x="60500" y="77275"/>
            <a:ext cx="8169000" cy="50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700"/>
              <a:buFont typeface="Nunito"/>
              <a:buNone/>
              <a:defRPr sz="2700" b="1">
                <a:latin typeface="Nunito"/>
                <a:ea typeface="Nunito"/>
                <a:cs typeface="Nunito"/>
                <a:sym typeface="Nuni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3"/>
          <p:cNvSpPr/>
          <p:nvPr/>
        </p:nvSpPr>
        <p:spPr>
          <a:xfrm>
            <a:off x="542132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26" name="Google Shape;26;p3"/>
          <p:cNvSpPr txBox="1"/>
          <p:nvPr/>
        </p:nvSpPr>
        <p:spPr>
          <a:xfrm>
            <a:off x="5297413"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EDA</a:t>
            </a:r>
            <a:endParaRPr b="1">
              <a:solidFill>
                <a:srgbClr val="D9D9D9"/>
              </a:solidFill>
              <a:latin typeface="Nunito"/>
              <a:ea typeface="Nunito"/>
              <a:cs typeface="Nunito"/>
              <a:sym typeface="Nunito"/>
            </a:endParaRPr>
          </a:p>
        </p:txBody>
      </p:sp>
      <p:sp>
        <p:nvSpPr>
          <p:cNvPr id="27" name="Google Shape;27;p3"/>
          <p:cNvSpPr/>
          <p:nvPr/>
        </p:nvSpPr>
        <p:spPr>
          <a:xfrm>
            <a:off x="6582949"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28" name="Google Shape;28;p3"/>
          <p:cNvSpPr txBox="1"/>
          <p:nvPr/>
        </p:nvSpPr>
        <p:spPr>
          <a:xfrm>
            <a:off x="6374150" y="4797918"/>
            <a:ext cx="13566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Modeling</a:t>
            </a:r>
            <a:endParaRPr b="1">
              <a:solidFill>
                <a:srgbClr val="D9D9D9"/>
              </a:solidFill>
              <a:latin typeface="Nunito"/>
              <a:ea typeface="Nunito"/>
              <a:cs typeface="Nunito"/>
              <a:sym typeface="Nunito"/>
            </a:endParaRPr>
          </a:p>
        </p:txBody>
      </p:sp>
      <p:sp>
        <p:nvSpPr>
          <p:cNvPr id="29" name="Google Shape;29;p3"/>
          <p:cNvSpPr/>
          <p:nvPr/>
        </p:nvSpPr>
        <p:spPr>
          <a:xfrm>
            <a:off x="7744574"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30" name="Google Shape;30;p3"/>
          <p:cNvSpPr txBox="1"/>
          <p:nvPr/>
        </p:nvSpPr>
        <p:spPr>
          <a:xfrm>
            <a:off x="7581375" y="4797918"/>
            <a:ext cx="12654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Conclusions</a:t>
            </a:r>
            <a:endParaRPr b="1">
              <a:solidFill>
                <a:srgbClr val="D9D9D9"/>
              </a:solidFill>
              <a:latin typeface="Nunito"/>
              <a:ea typeface="Nunito"/>
              <a:cs typeface="Nunito"/>
              <a:sym typeface="Nunito"/>
            </a:endParaRPr>
          </a:p>
        </p:txBody>
      </p:sp>
      <p:sp>
        <p:nvSpPr>
          <p:cNvPr id="31" name="Google Shape;31;p3"/>
          <p:cNvSpPr txBox="1"/>
          <p:nvPr/>
        </p:nvSpPr>
        <p:spPr>
          <a:xfrm>
            <a:off x="3098074" y="4797918"/>
            <a:ext cx="9390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Background</a:t>
            </a:r>
            <a:endParaRPr b="1">
              <a:solidFill>
                <a:srgbClr val="D9D9D9"/>
              </a:solidFill>
              <a:latin typeface="Nunito"/>
              <a:ea typeface="Nunito"/>
              <a:cs typeface="Nunito"/>
              <a:sym typeface="Nunito"/>
            </a:endParaRPr>
          </a:p>
        </p:txBody>
      </p:sp>
      <p:sp>
        <p:nvSpPr>
          <p:cNvPr id="32" name="Google Shape;32;p3"/>
          <p:cNvSpPr/>
          <p:nvPr/>
        </p:nvSpPr>
        <p:spPr>
          <a:xfrm>
            <a:off x="309807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B26B"/>
              </a:solidFill>
              <a:latin typeface="Overpass"/>
              <a:ea typeface="Overpass"/>
              <a:cs typeface="Overpass"/>
              <a:sym typeface="Overpass"/>
            </a:endParaRPr>
          </a:p>
        </p:txBody>
      </p:sp>
      <p:sp>
        <p:nvSpPr>
          <p:cNvPr id="33" name="Google Shape;33;p3"/>
          <p:cNvSpPr/>
          <p:nvPr/>
        </p:nvSpPr>
        <p:spPr>
          <a:xfrm>
            <a:off x="4259698" y="4797825"/>
            <a:ext cx="939000" cy="579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DA" type="tx">
  <p:cSld name="TITLE_AND_BODY">
    <p:spTree>
      <p:nvGrpSpPr>
        <p:cNvPr id="1" name="Shape 34"/>
        <p:cNvGrpSpPr/>
        <p:nvPr/>
      </p:nvGrpSpPr>
      <p:grpSpPr>
        <a:xfrm>
          <a:off x="0" y="0"/>
          <a:ext cx="0" cy="0"/>
          <a:chOff x="0" y="0"/>
          <a:chExt cx="0" cy="0"/>
        </a:xfrm>
      </p:grpSpPr>
      <p:sp>
        <p:nvSpPr>
          <p:cNvPr id="35" name="Google Shape;35;p4"/>
          <p:cNvSpPr/>
          <p:nvPr/>
        </p:nvSpPr>
        <p:spPr>
          <a:xfrm>
            <a:off x="5421323" y="4797825"/>
            <a:ext cx="939000" cy="579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36" name="Google Shape;36;p4"/>
          <p:cNvSpPr txBox="1"/>
          <p:nvPr/>
        </p:nvSpPr>
        <p:spPr>
          <a:xfrm>
            <a:off x="5297413"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EDA</a:t>
            </a:r>
            <a:endParaRPr b="1">
              <a:solidFill>
                <a:srgbClr val="00237E"/>
              </a:solidFill>
              <a:latin typeface="Nunito"/>
              <a:ea typeface="Nunito"/>
              <a:cs typeface="Nunito"/>
              <a:sym typeface="Nunito"/>
            </a:endParaRPr>
          </a:p>
        </p:txBody>
      </p:sp>
      <p:sp>
        <p:nvSpPr>
          <p:cNvPr id="37" name="Google Shape;37;p4"/>
          <p:cNvSpPr txBox="1"/>
          <p:nvPr/>
        </p:nvSpPr>
        <p:spPr>
          <a:xfrm>
            <a:off x="4135800"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Objective</a:t>
            </a:r>
            <a:endParaRPr b="1">
              <a:solidFill>
                <a:srgbClr val="D9D9D9"/>
              </a:solidFill>
              <a:latin typeface="Nunito"/>
              <a:ea typeface="Nunito"/>
              <a:cs typeface="Nunito"/>
              <a:sym typeface="Nunito"/>
            </a:endParaRPr>
          </a:p>
        </p:txBody>
      </p:sp>
      <p:cxnSp>
        <p:nvCxnSpPr>
          <p:cNvPr id="38" name="Google Shape;38;p4"/>
          <p:cNvCxnSpPr/>
          <p:nvPr/>
        </p:nvCxnSpPr>
        <p:spPr>
          <a:xfrm>
            <a:off x="0" y="596568"/>
            <a:ext cx="9175800" cy="24300"/>
          </a:xfrm>
          <a:prstGeom prst="straightConnector1">
            <a:avLst/>
          </a:prstGeom>
          <a:noFill/>
          <a:ln w="28575" cap="flat" cmpd="sng">
            <a:solidFill>
              <a:srgbClr val="00237E"/>
            </a:solidFill>
            <a:prstDash val="solid"/>
            <a:round/>
            <a:headEnd type="none" w="med" len="med"/>
            <a:tailEnd type="none" w="med" len="med"/>
          </a:ln>
        </p:spPr>
      </p:cxnSp>
      <p:sp>
        <p:nvSpPr>
          <p:cNvPr id="39" name="Google Shape;39;p4"/>
          <p:cNvSpPr txBox="1"/>
          <p:nvPr/>
        </p:nvSpPr>
        <p:spPr>
          <a:xfrm>
            <a:off x="8544886" y="4755949"/>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b="1">
                <a:solidFill>
                  <a:srgbClr val="595959"/>
                </a:solidFill>
                <a:latin typeface="Nunito"/>
                <a:ea typeface="Nunito"/>
                <a:cs typeface="Nunito"/>
                <a:sym typeface="Nunito"/>
              </a:rPr>
              <a:t>‹#›</a:t>
            </a:fld>
            <a:endParaRPr sz="900" b="1">
              <a:solidFill>
                <a:srgbClr val="595959"/>
              </a:solidFill>
              <a:latin typeface="Nunito"/>
              <a:ea typeface="Nunito"/>
              <a:cs typeface="Nunito"/>
              <a:sym typeface="Nunito"/>
            </a:endParaRPr>
          </a:p>
        </p:txBody>
      </p:sp>
      <p:sp>
        <p:nvSpPr>
          <p:cNvPr id="40" name="Google Shape;40;p4"/>
          <p:cNvSpPr txBox="1">
            <a:spLocks noGrp="1"/>
          </p:cNvSpPr>
          <p:nvPr>
            <p:ph type="title"/>
          </p:nvPr>
        </p:nvSpPr>
        <p:spPr>
          <a:xfrm>
            <a:off x="60500" y="77275"/>
            <a:ext cx="8169000" cy="50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700"/>
              <a:buFont typeface="Nunito"/>
              <a:buNone/>
              <a:defRPr sz="2700" b="1">
                <a:latin typeface="Nunito"/>
                <a:ea typeface="Nunito"/>
                <a:cs typeface="Nunito"/>
                <a:sym typeface="Nuni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4"/>
          <p:cNvSpPr/>
          <p:nvPr/>
        </p:nvSpPr>
        <p:spPr>
          <a:xfrm>
            <a:off x="6582949"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42" name="Google Shape;42;p4"/>
          <p:cNvSpPr txBox="1"/>
          <p:nvPr/>
        </p:nvSpPr>
        <p:spPr>
          <a:xfrm>
            <a:off x="6374150" y="4797918"/>
            <a:ext cx="13566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Modeling</a:t>
            </a:r>
            <a:endParaRPr b="1">
              <a:solidFill>
                <a:srgbClr val="D9D9D9"/>
              </a:solidFill>
              <a:latin typeface="Nunito"/>
              <a:ea typeface="Nunito"/>
              <a:cs typeface="Nunito"/>
              <a:sym typeface="Nunito"/>
            </a:endParaRPr>
          </a:p>
        </p:txBody>
      </p:sp>
      <p:sp>
        <p:nvSpPr>
          <p:cNvPr id="43" name="Google Shape;43;p4"/>
          <p:cNvSpPr/>
          <p:nvPr/>
        </p:nvSpPr>
        <p:spPr>
          <a:xfrm>
            <a:off x="7744574"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44" name="Google Shape;44;p4"/>
          <p:cNvSpPr txBox="1"/>
          <p:nvPr/>
        </p:nvSpPr>
        <p:spPr>
          <a:xfrm>
            <a:off x="7581375" y="4797918"/>
            <a:ext cx="12654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Conclusions</a:t>
            </a:r>
            <a:endParaRPr b="1">
              <a:solidFill>
                <a:srgbClr val="D9D9D9"/>
              </a:solidFill>
              <a:latin typeface="Nunito"/>
              <a:ea typeface="Nunito"/>
              <a:cs typeface="Nunito"/>
              <a:sym typeface="Nunito"/>
            </a:endParaRPr>
          </a:p>
        </p:txBody>
      </p:sp>
      <p:sp>
        <p:nvSpPr>
          <p:cNvPr id="45" name="Google Shape;45;p4"/>
          <p:cNvSpPr txBox="1"/>
          <p:nvPr/>
        </p:nvSpPr>
        <p:spPr>
          <a:xfrm>
            <a:off x="3098074" y="4797918"/>
            <a:ext cx="9390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Background</a:t>
            </a:r>
            <a:endParaRPr b="1">
              <a:solidFill>
                <a:srgbClr val="D9D9D9"/>
              </a:solidFill>
              <a:latin typeface="Nunito"/>
              <a:ea typeface="Nunito"/>
              <a:cs typeface="Nunito"/>
              <a:sym typeface="Nunito"/>
            </a:endParaRPr>
          </a:p>
        </p:txBody>
      </p:sp>
      <p:sp>
        <p:nvSpPr>
          <p:cNvPr id="46" name="Google Shape;46;p4"/>
          <p:cNvSpPr/>
          <p:nvPr/>
        </p:nvSpPr>
        <p:spPr>
          <a:xfrm>
            <a:off x="309807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B26B"/>
              </a:solidFill>
              <a:latin typeface="Overpass"/>
              <a:ea typeface="Overpass"/>
              <a:cs typeface="Overpass"/>
              <a:sym typeface="Overpass"/>
            </a:endParaRPr>
          </a:p>
        </p:txBody>
      </p:sp>
      <p:sp>
        <p:nvSpPr>
          <p:cNvPr id="47" name="Google Shape;47;p4"/>
          <p:cNvSpPr/>
          <p:nvPr/>
        </p:nvSpPr>
        <p:spPr>
          <a:xfrm>
            <a:off x="4259698"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odeling" type="twoColTx">
  <p:cSld name="TITLE_AND_TWO_COLUMNS">
    <p:spTree>
      <p:nvGrpSpPr>
        <p:cNvPr id="1" name="Shape 48"/>
        <p:cNvGrpSpPr/>
        <p:nvPr/>
      </p:nvGrpSpPr>
      <p:grpSpPr>
        <a:xfrm>
          <a:off x="0" y="0"/>
          <a:ext cx="0" cy="0"/>
          <a:chOff x="0" y="0"/>
          <a:chExt cx="0" cy="0"/>
        </a:xfrm>
      </p:grpSpPr>
      <p:sp>
        <p:nvSpPr>
          <p:cNvPr id="49" name="Google Shape;49;p5"/>
          <p:cNvSpPr txBox="1"/>
          <p:nvPr/>
        </p:nvSpPr>
        <p:spPr>
          <a:xfrm>
            <a:off x="6374150" y="4797918"/>
            <a:ext cx="13566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Modeling</a:t>
            </a:r>
            <a:endParaRPr b="1">
              <a:solidFill>
                <a:srgbClr val="00237E"/>
              </a:solidFill>
              <a:latin typeface="Nunito"/>
              <a:ea typeface="Nunito"/>
              <a:cs typeface="Nunito"/>
              <a:sym typeface="Nunito"/>
            </a:endParaRPr>
          </a:p>
        </p:txBody>
      </p:sp>
      <p:cxnSp>
        <p:nvCxnSpPr>
          <p:cNvPr id="50" name="Google Shape;50;p5"/>
          <p:cNvCxnSpPr/>
          <p:nvPr/>
        </p:nvCxnSpPr>
        <p:spPr>
          <a:xfrm>
            <a:off x="0" y="596568"/>
            <a:ext cx="9175800" cy="24300"/>
          </a:xfrm>
          <a:prstGeom prst="straightConnector1">
            <a:avLst/>
          </a:prstGeom>
          <a:noFill/>
          <a:ln w="28575" cap="flat" cmpd="sng">
            <a:solidFill>
              <a:srgbClr val="00237E"/>
            </a:solidFill>
            <a:prstDash val="solid"/>
            <a:round/>
            <a:headEnd type="none" w="med" len="med"/>
            <a:tailEnd type="none" w="med" len="med"/>
          </a:ln>
        </p:spPr>
      </p:cxnSp>
      <p:sp>
        <p:nvSpPr>
          <p:cNvPr id="51" name="Google Shape;51;p5"/>
          <p:cNvSpPr txBox="1"/>
          <p:nvPr/>
        </p:nvSpPr>
        <p:spPr>
          <a:xfrm>
            <a:off x="8544886" y="4755949"/>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b="1">
                <a:solidFill>
                  <a:srgbClr val="595959"/>
                </a:solidFill>
                <a:latin typeface="Nunito"/>
                <a:ea typeface="Nunito"/>
                <a:cs typeface="Nunito"/>
                <a:sym typeface="Nunito"/>
              </a:rPr>
              <a:t>‹#›</a:t>
            </a:fld>
            <a:endParaRPr sz="900" b="1">
              <a:solidFill>
                <a:srgbClr val="595959"/>
              </a:solidFill>
              <a:latin typeface="Nunito"/>
              <a:ea typeface="Nunito"/>
              <a:cs typeface="Nunito"/>
              <a:sym typeface="Nunito"/>
            </a:endParaRPr>
          </a:p>
        </p:txBody>
      </p:sp>
      <p:sp>
        <p:nvSpPr>
          <p:cNvPr id="52" name="Google Shape;52;p5"/>
          <p:cNvSpPr txBox="1">
            <a:spLocks noGrp="1"/>
          </p:cNvSpPr>
          <p:nvPr>
            <p:ph type="title"/>
          </p:nvPr>
        </p:nvSpPr>
        <p:spPr>
          <a:xfrm>
            <a:off x="60500" y="77275"/>
            <a:ext cx="8169000" cy="50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700"/>
              <a:buFont typeface="Nunito"/>
              <a:buNone/>
              <a:defRPr sz="2700" b="1">
                <a:latin typeface="Nunito"/>
                <a:ea typeface="Nunito"/>
                <a:cs typeface="Nunito"/>
                <a:sym typeface="Nuni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5"/>
          <p:cNvSpPr/>
          <p:nvPr/>
        </p:nvSpPr>
        <p:spPr>
          <a:xfrm>
            <a:off x="542132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54" name="Google Shape;54;p5"/>
          <p:cNvSpPr txBox="1"/>
          <p:nvPr/>
        </p:nvSpPr>
        <p:spPr>
          <a:xfrm>
            <a:off x="5297413"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EDA</a:t>
            </a:r>
            <a:endParaRPr b="1">
              <a:solidFill>
                <a:srgbClr val="D9D9D9"/>
              </a:solidFill>
              <a:latin typeface="Nunito"/>
              <a:ea typeface="Nunito"/>
              <a:cs typeface="Nunito"/>
              <a:sym typeface="Nunito"/>
            </a:endParaRPr>
          </a:p>
        </p:txBody>
      </p:sp>
      <p:sp>
        <p:nvSpPr>
          <p:cNvPr id="55" name="Google Shape;55;p5"/>
          <p:cNvSpPr/>
          <p:nvPr/>
        </p:nvSpPr>
        <p:spPr>
          <a:xfrm>
            <a:off x="6582949" y="4797825"/>
            <a:ext cx="939000" cy="579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56" name="Google Shape;56;p5"/>
          <p:cNvSpPr/>
          <p:nvPr/>
        </p:nvSpPr>
        <p:spPr>
          <a:xfrm>
            <a:off x="7744574"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57" name="Google Shape;57;p5"/>
          <p:cNvSpPr txBox="1"/>
          <p:nvPr/>
        </p:nvSpPr>
        <p:spPr>
          <a:xfrm>
            <a:off x="7581375" y="4797918"/>
            <a:ext cx="12654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Conclusions</a:t>
            </a:r>
            <a:endParaRPr b="1">
              <a:solidFill>
                <a:srgbClr val="D9D9D9"/>
              </a:solidFill>
              <a:latin typeface="Nunito"/>
              <a:ea typeface="Nunito"/>
              <a:cs typeface="Nunito"/>
              <a:sym typeface="Nunito"/>
            </a:endParaRPr>
          </a:p>
        </p:txBody>
      </p:sp>
      <p:sp>
        <p:nvSpPr>
          <p:cNvPr id="58" name="Google Shape;58;p5"/>
          <p:cNvSpPr txBox="1"/>
          <p:nvPr/>
        </p:nvSpPr>
        <p:spPr>
          <a:xfrm>
            <a:off x="3098074" y="4797918"/>
            <a:ext cx="9390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Background</a:t>
            </a:r>
            <a:endParaRPr b="1">
              <a:solidFill>
                <a:srgbClr val="D9D9D9"/>
              </a:solidFill>
              <a:latin typeface="Nunito"/>
              <a:ea typeface="Nunito"/>
              <a:cs typeface="Nunito"/>
              <a:sym typeface="Nunito"/>
            </a:endParaRPr>
          </a:p>
        </p:txBody>
      </p:sp>
      <p:sp>
        <p:nvSpPr>
          <p:cNvPr id="59" name="Google Shape;59;p5"/>
          <p:cNvSpPr/>
          <p:nvPr/>
        </p:nvSpPr>
        <p:spPr>
          <a:xfrm>
            <a:off x="309807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B26B"/>
              </a:solidFill>
              <a:latin typeface="Overpass"/>
              <a:ea typeface="Overpass"/>
              <a:cs typeface="Overpass"/>
              <a:sym typeface="Overpass"/>
            </a:endParaRPr>
          </a:p>
        </p:txBody>
      </p:sp>
      <p:sp>
        <p:nvSpPr>
          <p:cNvPr id="60" name="Google Shape;60;p5"/>
          <p:cNvSpPr/>
          <p:nvPr/>
        </p:nvSpPr>
        <p:spPr>
          <a:xfrm>
            <a:off x="4259698"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61" name="Google Shape;61;p5"/>
          <p:cNvSpPr txBox="1"/>
          <p:nvPr/>
        </p:nvSpPr>
        <p:spPr>
          <a:xfrm>
            <a:off x="4135800"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Nunito"/>
                <a:ea typeface="Nunito"/>
                <a:cs typeface="Nunito"/>
                <a:sym typeface="Nunito"/>
              </a:rPr>
              <a:t>Objective</a:t>
            </a:r>
            <a:endParaRPr b="1">
              <a:solidFill>
                <a:srgbClr val="D9D9D9"/>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clusions">
  <p:cSld name="TITLE_AND_TWO_COLUMNS_1">
    <p:spTree>
      <p:nvGrpSpPr>
        <p:cNvPr id="1" name="Shape 62"/>
        <p:cNvGrpSpPr/>
        <p:nvPr/>
      </p:nvGrpSpPr>
      <p:grpSpPr>
        <a:xfrm>
          <a:off x="0" y="0"/>
          <a:ext cx="0" cy="0"/>
          <a:chOff x="0" y="0"/>
          <a:chExt cx="0" cy="0"/>
        </a:xfrm>
      </p:grpSpPr>
      <p:sp>
        <p:nvSpPr>
          <p:cNvPr id="63" name="Google Shape;63;p6"/>
          <p:cNvSpPr txBox="1"/>
          <p:nvPr/>
        </p:nvSpPr>
        <p:spPr>
          <a:xfrm>
            <a:off x="7581375" y="4797918"/>
            <a:ext cx="12654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237E"/>
                </a:solidFill>
                <a:latin typeface="Proxima Nova"/>
                <a:ea typeface="Proxima Nova"/>
                <a:cs typeface="Proxima Nova"/>
                <a:sym typeface="Proxima Nova"/>
              </a:rPr>
              <a:t>Conclusions</a:t>
            </a:r>
            <a:endParaRPr b="1">
              <a:solidFill>
                <a:srgbClr val="00237E"/>
              </a:solidFill>
              <a:latin typeface="Proxima Nova"/>
              <a:ea typeface="Proxima Nova"/>
              <a:cs typeface="Proxima Nova"/>
              <a:sym typeface="Proxima Nova"/>
            </a:endParaRPr>
          </a:p>
        </p:txBody>
      </p:sp>
      <p:cxnSp>
        <p:nvCxnSpPr>
          <p:cNvPr id="64" name="Google Shape;64;p6"/>
          <p:cNvCxnSpPr/>
          <p:nvPr/>
        </p:nvCxnSpPr>
        <p:spPr>
          <a:xfrm>
            <a:off x="0" y="596568"/>
            <a:ext cx="9175800" cy="24300"/>
          </a:xfrm>
          <a:prstGeom prst="straightConnector1">
            <a:avLst/>
          </a:prstGeom>
          <a:noFill/>
          <a:ln w="28575" cap="flat" cmpd="sng">
            <a:solidFill>
              <a:srgbClr val="00237E"/>
            </a:solidFill>
            <a:prstDash val="solid"/>
            <a:round/>
            <a:headEnd type="none" w="med" len="med"/>
            <a:tailEnd type="none" w="med" len="med"/>
          </a:ln>
        </p:spPr>
      </p:cxnSp>
      <p:sp>
        <p:nvSpPr>
          <p:cNvPr id="65" name="Google Shape;65;p6"/>
          <p:cNvSpPr txBox="1"/>
          <p:nvPr/>
        </p:nvSpPr>
        <p:spPr>
          <a:xfrm>
            <a:off x="8544886" y="4755949"/>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b="1">
                <a:solidFill>
                  <a:srgbClr val="595959"/>
                </a:solidFill>
                <a:latin typeface="Nunito"/>
                <a:ea typeface="Nunito"/>
                <a:cs typeface="Nunito"/>
                <a:sym typeface="Nunito"/>
              </a:rPr>
              <a:t>‹#›</a:t>
            </a:fld>
            <a:endParaRPr sz="900" b="1">
              <a:solidFill>
                <a:srgbClr val="595959"/>
              </a:solidFill>
              <a:latin typeface="Nunito"/>
              <a:ea typeface="Nunito"/>
              <a:cs typeface="Nunito"/>
              <a:sym typeface="Nunito"/>
            </a:endParaRPr>
          </a:p>
        </p:txBody>
      </p:sp>
      <p:sp>
        <p:nvSpPr>
          <p:cNvPr id="66" name="Google Shape;66;p6"/>
          <p:cNvSpPr txBox="1">
            <a:spLocks noGrp="1"/>
          </p:cNvSpPr>
          <p:nvPr>
            <p:ph type="title"/>
          </p:nvPr>
        </p:nvSpPr>
        <p:spPr>
          <a:xfrm>
            <a:off x="60500" y="77275"/>
            <a:ext cx="8169000" cy="50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700"/>
              <a:buFont typeface="Nunito"/>
              <a:buNone/>
              <a:defRPr sz="2700" b="1">
                <a:latin typeface="Nunito"/>
                <a:ea typeface="Nunito"/>
                <a:cs typeface="Nunito"/>
                <a:sym typeface="Nuni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6"/>
          <p:cNvSpPr/>
          <p:nvPr/>
        </p:nvSpPr>
        <p:spPr>
          <a:xfrm>
            <a:off x="542132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68" name="Google Shape;68;p6"/>
          <p:cNvSpPr txBox="1"/>
          <p:nvPr/>
        </p:nvSpPr>
        <p:spPr>
          <a:xfrm>
            <a:off x="5297413"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Proxima Nova"/>
                <a:ea typeface="Proxima Nova"/>
                <a:cs typeface="Proxima Nova"/>
                <a:sym typeface="Proxima Nova"/>
              </a:rPr>
              <a:t>EDA</a:t>
            </a:r>
            <a:endParaRPr b="1">
              <a:solidFill>
                <a:srgbClr val="D9D9D9"/>
              </a:solidFill>
              <a:latin typeface="Proxima Nova"/>
              <a:ea typeface="Proxima Nova"/>
              <a:cs typeface="Proxima Nova"/>
              <a:sym typeface="Proxima Nova"/>
            </a:endParaRPr>
          </a:p>
        </p:txBody>
      </p:sp>
      <p:sp>
        <p:nvSpPr>
          <p:cNvPr id="69" name="Google Shape;69;p6"/>
          <p:cNvSpPr/>
          <p:nvPr/>
        </p:nvSpPr>
        <p:spPr>
          <a:xfrm>
            <a:off x="6582949"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70" name="Google Shape;70;p6"/>
          <p:cNvSpPr txBox="1"/>
          <p:nvPr/>
        </p:nvSpPr>
        <p:spPr>
          <a:xfrm>
            <a:off x="6374150" y="4797918"/>
            <a:ext cx="13566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Proxima Nova"/>
                <a:ea typeface="Proxima Nova"/>
                <a:cs typeface="Proxima Nova"/>
                <a:sym typeface="Proxima Nova"/>
              </a:rPr>
              <a:t>Modeling</a:t>
            </a:r>
            <a:endParaRPr b="1">
              <a:solidFill>
                <a:srgbClr val="D9D9D9"/>
              </a:solidFill>
              <a:latin typeface="Proxima Nova"/>
              <a:ea typeface="Proxima Nova"/>
              <a:cs typeface="Proxima Nova"/>
              <a:sym typeface="Proxima Nova"/>
            </a:endParaRPr>
          </a:p>
        </p:txBody>
      </p:sp>
      <p:sp>
        <p:nvSpPr>
          <p:cNvPr id="71" name="Google Shape;71;p6"/>
          <p:cNvSpPr/>
          <p:nvPr/>
        </p:nvSpPr>
        <p:spPr>
          <a:xfrm>
            <a:off x="7744574" y="4797825"/>
            <a:ext cx="939000" cy="579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72" name="Google Shape;72;p6"/>
          <p:cNvSpPr txBox="1"/>
          <p:nvPr/>
        </p:nvSpPr>
        <p:spPr>
          <a:xfrm>
            <a:off x="3098074" y="4797918"/>
            <a:ext cx="9390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Proxima Nova"/>
                <a:ea typeface="Proxima Nova"/>
                <a:cs typeface="Proxima Nova"/>
                <a:sym typeface="Proxima Nova"/>
              </a:rPr>
              <a:t>Background</a:t>
            </a:r>
            <a:endParaRPr b="1">
              <a:solidFill>
                <a:srgbClr val="D9D9D9"/>
              </a:solidFill>
              <a:latin typeface="Proxima Nova"/>
              <a:ea typeface="Proxima Nova"/>
              <a:cs typeface="Proxima Nova"/>
              <a:sym typeface="Proxima Nova"/>
            </a:endParaRPr>
          </a:p>
        </p:txBody>
      </p:sp>
      <p:sp>
        <p:nvSpPr>
          <p:cNvPr id="73" name="Google Shape;73;p6"/>
          <p:cNvSpPr/>
          <p:nvPr/>
        </p:nvSpPr>
        <p:spPr>
          <a:xfrm>
            <a:off x="3098073"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B26B"/>
              </a:solidFill>
              <a:latin typeface="Overpass"/>
              <a:ea typeface="Overpass"/>
              <a:cs typeface="Overpass"/>
              <a:sym typeface="Overpass"/>
            </a:endParaRPr>
          </a:p>
        </p:txBody>
      </p:sp>
      <p:sp>
        <p:nvSpPr>
          <p:cNvPr id="74" name="Google Shape;74;p6"/>
          <p:cNvSpPr/>
          <p:nvPr/>
        </p:nvSpPr>
        <p:spPr>
          <a:xfrm>
            <a:off x="4259698" y="4797825"/>
            <a:ext cx="939000" cy="57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latin typeface="Overpass"/>
              <a:ea typeface="Overpass"/>
              <a:cs typeface="Overpass"/>
              <a:sym typeface="Overpass"/>
            </a:endParaRPr>
          </a:p>
        </p:txBody>
      </p:sp>
      <p:sp>
        <p:nvSpPr>
          <p:cNvPr id="75" name="Google Shape;75;p6"/>
          <p:cNvSpPr txBox="1"/>
          <p:nvPr/>
        </p:nvSpPr>
        <p:spPr>
          <a:xfrm>
            <a:off x="4135800" y="4797918"/>
            <a:ext cx="11868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D9D9D9"/>
                </a:solidFill>
                <a:latin typeface="Proxima Nova"/>
                <a:ea typeface="Proxima Nova"/>
                <a:cs typeface="Proxima Nova"/>
                <a:sym typeface="Proxima Nova"/>
              </a:rPr>
              <a:t>Objective</a:t>
            </a:r>
            <a:endParaRPr b="1">
              <a:solidFill>
                <a:srgbClr val="D9D9D9"/>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78" name="Google Shape;7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81" name="Google Shape;8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2" name="Google Shape;8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85" name="Google Shape;8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89" name="Google Shape;8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1" name="Google Shape;9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110" name="Google Shape;110;p15"/>
          <p:cNvSpPr/>
          <p:nvPr/>
        </p:nvSpPr>
        <p:spPr>
          <a:xfrm>
            <a:off x="0" y="0"/>
            <a:ext cx="9139940" cy="5143500"/>
          </a:xfrm>
          <a:prstGeom prst="rect">
            <a:avLst/>
          </a:prstGeom>
          <a:solidFill>
            <a:srgbClr val="000000">
              <a:alpha val="35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p:nvPr/>
        </p:nvSpPr>
        <p:spPr>
          <a:xfrm>
            <a:off x="1173707" y="1983791"/>
            <a:ext cx="6792525" cy="1175917"/>
          </a:xfrm>
          <a:prstGeom prst="rect">
            <a:avLst/>
          </a:prstGeom>
          <a:solidFill>
            <a:srgbClr val="00237E"/>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EEEEEE"/>
                </a:solidFill>
                <a:latin typeface="Nunito"/>
                <a:ea typeface="Nunito"/>
                <a:cs typeface="Nunito"/>
                <a:sym typeface="Nunito"/>
              </a:rPr>
              <a:t>ER 131 Final Project </a:t>
            </a:r>
            <a:endParaRPr sz="2200" b="1" dirty="0">
              <a:solidFill>
                <a:srgbClr val="EEEEEE"/>
              </a:solidFill>
              <a:latin typeface="Nunito"/>
              <a:ea typeface="Nunito"/>
              <a:cs typeface="Nunito"/>
              <a:sym typeface="Nunito"/>
            </a:endParaRPr>
          </a:p>
          <a:p>
            <a:pPr marL="0" lvl="0" indent="0" algn="ctr" rtl="0">
              <a:spcBef>
                <a:spcPts val="0"/>
              </a:spcBef>
              <a:spcAft>
                <a:spcPts val="0"/>
              </a:spcAft>
              <a:buNone/>
            </a:pPr>
            <a:r>
              <a:rPr lang="en" sz="2200" b="1" dirty="0">
                <a:solidFill>
                  <a:srgbClr val="EEEEEE"/>
                </a:solidFill>
                <a:latin typeface="Nunito"/>
                <a:ea typeface="Nunito"/>
                <a:cs typeface="Nunito"/>
                <a:sym typeface="Nunito"/>
              </a:rPr>
              <a:t>Predicting County-Level Climate Beliefs</a:t>
            </a:r>
          </a:p>
          <a:p>
            <a:pPr algn="ctr"/>
            <a:r>
              <a:rPr lang="en-US" sz="1800" b="1" i="1" dirty="0">
                <a:solidFill>
                  <a:schemeClr val="lt1"/>
                </a:solidFill>
                <a:latin typeface="Nunito"/>
                <a:ea typeface="Nunito"/>
                <a:cs typeface="Nunito"/>
                <a:sym typeface="Nunito"/>
              </a:rPr>
              <a:t>Akshay Thakur</a:t>
            </a:r>
          </a:p>
          <a:p>
            <a:pPr marL="0" lvl="0" indent="0" algn="ctr" rtl="0">
              <a:spcBef>
                <a:spcPts val="0"/>
              </a:spcBef>
              <a:spcAft>
                <a:spcPts val="0"/>
              </a:spcAft>
              <a:buNone/>
            </a:pPr>
            <a:endParaRPr sz="2200" b="1" dirty="0">
              <a:solidFill>
                <a:srgbClr val="EEEEEE"/>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Data Visualization and Trends</a:t>
            </a:r>
            <a:endParaRPr/>
          </a:p>
        </p:txBody>
      </p:sp>
      <p:pic>
        <p:nvPicPr>
          <p:cNvPr id="241" name="Google Shape;241;p25"/>
          <p:cNvPicPr preferRelativeResize="0"/>
          <p:nvPr/>
        </p:nvPicPr>
        <p:blipFill rotWithShape="1">
          <a:blip r:embed="rId3">
            <a:alphaModFix/>
          </a:blip>
          <a:srcRect l="502" t="12072" r="975"/>
          <a:stretch/>
        </p:blipFill>
        <p:spPr>
          <a:xfrm>
            <a:off x="1473613" y="1205061"/>
            <a:ext cx="6196674" cy="1379850"/>
          </a:xfrm>
          <a:prstGeom prst="rect">
            <a:avLst/>
          </a:prstGeom>
          <a:noFill/>
          <a:ln>
            <a:noFill/>
          </a:ln>
          <a:effectLst>
            <a:outerShdw blurRad="57150" dist="19050" dir="5400000" algn="bl" rotWithShape="0">
              <a:srgbClr val="000000">
                <a:alpha val="50000"/>
              </a:srgbClr>
            </a:outerShdw>
          </a:effectLst>
        </p:spPr>
      </p:pic>
      <p:pic>
        <p:nvPicPr>
          <p:cNvPr id="242" name="Google Shape;242;p25"/>
          <p:cNvPicPr preferRelativeResize="0"/>
          <p:nvPr/>
        </p:nvPicPr>
        <p:blipFill rotWithShape="1">
          <a:blip r:embed="rId4">
            <a:alphaModFix/>
          </a:blip>
          <a:srcRect l="882" t="13812" r="2114" b="1863"/>
          <a:stretch/>
        </p:blipFill>
        <p:spPr>
          <a:xfrm>
            <a:off x="1473613" y="3177900"/>
            <a:ext cx="6196664" cy="1379850"/>
          </a:xfrm>
          <a:prstGeom prst="rect">
            <a:avLst/>
          </a:prstGeom>
          <a:noFill/>
          <a:ln>
            <a:noFill/>
          </a:ln>
          <a:effectLst>
            <a:outerShdw blurRad="57150" dist="19050" dir="5400000" algn="bl" rotWithShape="0">
              <a:srgbClr val="000000">
                <a:alpha val="50000"/>
              </a:srgbClr>
            </a:outerShdw>
          </a:effectLst>
        </p:spPr>
      </p:pic>
      <p:sp>
        <p:nvSpPr>
          <p:cNvPr id="243" name="Google Shape;243;p25"/>
          <p:cNvSpPr txBox="1"/>
          <p:nvPr/>
        </p:nvSpPr>
        <p:spPr>
          <a:xfrm>
            <a:off x="1173400" y="709113"/>
            <a:ext cx="6797100" cy="3693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0237E"/>
                </a:solidFill>
                <a:latin typeface="Nunito"/>
                <a:ea typeface="Nunito"/>
                <a:cs typeface="Nunito"/>
                <a:sym typeface="Nunito"/>
              </a:rPr>
              <a:t>County Population vs. Support For CO</a:t>
            </a:r>
            <a:r>
              <a:rPr lang="en" sz="1200" b="1" baseline="-25000">
                <a:solidFill>
                  <a:srgbClr val="00237E"/>
                </a:solidFill>
                <a:latin typeface="Nunito"/>
                <a:ea typeface="Nunito"/>
                <a:cs typeface="Nunito"/>
                <a:sym typeface="Nunito"/>
              </a:rPr>
              <a:t>2 </a:t>
            </a:r>
            <a:r>
              <a:rPr lang="en" sz="1200" b="1">
                <a:solidFill>
                  <a:srgbClr val="00237E"/>
                </a:solidFill>
                <a:latin typeface="Nunito"/>
                <a:ea typeface="Nunito"/>
                <a:cs typeface="Nunito"/>
                <a:sym typeface="Nunito"/>
              </a:rPr>
              <a:t>Limits on Power Plants</a:t>
            </a:r>
            <a:endParaRPr sz="1200"/>
          </a:p>
        </p:txBody>
      </p:sp>
      <p:sp>
        <p:nvSpPr>
          <p:cNvPr id="244" name="Google Shape;244;p25"/>
          <p:cNvSpPr txBox="1"/>
          <p:nvPr/>
        </p:nvSpPr>
        <p:spPr>
          <a:xfrm>
            <a:off x="1173400" y="2696738"/>
            <a:ext cx="6797100" cy="3693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0237E"/>
                </a:solidFill>
                <a:latin typeface="Nunito"/>
                <a:ea typeface="Nunito"/>
                <a:cs typeface="Nunito"/>
                <a:sym typeface="Nunito"/>
              </a:rPr>
              <a:t>Log of County Population vs. Support For CO</a:t>
            </a:r>
            <a:r>
              <a:rPr lang="en" sz="1200" b="1" baseline="-25000">
                <a:solidFill>
                  <a:srgbClr val="00237E"/>
                </a:solidFill>
                <a:latin typeface="Nunito"/>
                <a:ea typeface="Nunito"/>
                <a:cs typeface="Nunito"/>
                <a:sym typeface="Nunito"/>
              </a:rPr>
              <a:t>2 </a:t>
            </a:r>
            <a:r>
              <a:rPr lang="en" sz="1200" b="1">
                <a:solidFill>
                  <a:srgbClr val="00237E"/>
                </a:solidFill>
                <a:latin typeface="Nunito"/>
                <a:ea typeface="Nunito"/>
                <a:cs typeface="Nunito"/>
                <a:sym typeface="Nunito"/>
              </a:rPr>
              <a:t>Limits on Power Plants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Rationale</a:t>
            </a:r>
            <a:endParaRPr/>
          </a:p>
        </p:txBody>
      </p:sp>
      <p:graphicFrame>
        <p:nvGraphicFramePr>
          <p:cNvPr id="250" name="Google Shape;250;p26"/>
          <p:cNvGraphicFramePr/>
          <p:nvPr/>
        </p:nvGraphicFramePr>
        <p:xfrm>
          <a:off x="274850" y="839975"/>
          <a:ext cx="8607800" cy="3912145"/>
        </p:xfrm>
        <a:graphic>
          <a:graphicData uri="http://schemas.openxmlformats.org/drawingml/2006/table">
            <a:tbl>
              <a:tblPr>
                <a:noFill/>
                <a:tableStyleId>{09EE531A-24DE-4E01-AF5A-3C517148810E}</a:tableStyleId>
              </a:tblPr>
              <a:tblGrid>
                <a:gridCol w="4303900">
                  <a:extLst>
                    <a:ext uri="{9D8B030D-6E8A-4147-A177-3AD203B41FA5}">
                      <a16:colId xmlns:a16="http://schemas.microsoft.com/office/drawing/2014/main" val="20000"/>
                    </a:ext>
                  </a:extLst>
                </a:gridCol>
                <a:gridCol w="4303900">
                  <a:extLst>
                    <a:ext uri="{9D8B030D-6E8A-4147-A177-3AD203B41FA5}">
                      <a16:colId xmlns:a16="http://schemas.microsoft.com/office/drawing/2014/main" val="20001"/>
                    </a:ext>
                  </a:extLst>
                </a:gridCol>
              </a:tblGrid>
              <a:tr h="620425">
                <a:tc>
                  <a:txBody>
                    <a:bodyPr/>
                    <a:lstStyle/>
                    <a:p>
                      <a:pPr marL="0" lvl="0" indent="0" algn="ctr" rtl="0">
                        <a:spcBef>
                          <a:spcPts val="0"/>
                        </a:spcBef>
                        <a:spcAft>
                          <a:spcPts val="0"/>
                        </a:spcAft>
                        <a:buNone/>
                      </a:pPr>
                      <a:r>
                        <a:rPr lang="en" sz="1800" b="1">
                          <a:solidFill>
                            <a:schemeClr val="lt1"/>
                          </a:solidFill>
                          <a:latin typeface="Nunito"/>
                          <a:ea typeface="Nunito"/>
                          <a:cs typeface="Nunito"/>
                          <a:sym typeface="Nunito"/>
                        </a:rPr>
                        <a:t>Method</a:t>
                      </a:r>
                      <a:endParaRPr sz="1800" b="1">
                        <a:solidFill>
                          <a:schemeClr val="lt1"/>
                        </a:solidFill>
                        <a:latin typeface="Nunito"/>
                        <a:ea typeface="Nunito"/>
                        <a:cs typeface="Nunito"/>
                        <a:sym typeface="Nunito"/>
                      </a:endParaRPr>
                    </a:p>
                  </a:txBody>
                  <a:tcPr marL="91425" marR="91425" marT="18287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237E"/>
                    </a:solidFill>
                  </a:tcPr>
                </a:tc>
                <a:tc>
                  <a:txBody>
                    <a:bodyPr/>
                    <a:lstStyle/>
                    <a:p>
                      <a:pPr marL="0" lvl="0" indent="0" algn="ctr" rtl="0">
                        <a:spcBef>
                          <a:spcPts val="0"/>
                        </a:spcBef>
                        <a:spcAft>
                          <a:spcPts val="0"/>
                        </a:spcAft>
                        <a:buNone/>
                      </a:pPr>
                      <a:r>
                        <a:rPr lang="en" sz="1800" b="1">
                          <a:solidFill>
                            <a:schemeClr val="lt1"/>
                          </a:solidFill>
                          <a:latin typeface="Nunito"/>
                          <a:ea typeface="Nunito"/>
                          <a:cs typeface="Nunito"/>
                          <a:sym typeface="Nunito"/>
                        </a:rPr>
                        <a:t>Reasoning &amp; Details</a:t>
                      </a:r>
                      <a:endParaRPr sz="1800" b="1">
                        <a:solidFill>
                          <a:schemeClr val="lt1"/>
                        </a:solidFill>
                        <a:latin typeface="Nunito"/>
                        <a:ea typeface="Nunito"/>
                        <a:cs typeface="Nunito"/>
                        <a:sym typeface="Nunito"/>
                      </a:endParaRPr>
                    </a:p>
                  </a:txBody>
                  <a:tcPr marL="91425" marR="91425" marT="18287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237E"/>
                    </a:solidFill>
                  </a:tcPr>
                </a:tc>
                <a:extLst>
                  <a:ext uri="{0D108BD9-81ED-4DB2-BD59-A6C34878D82A}">
                    <a16:rowId xmlns:a16="http://schemas.microsoft.com/office/drawing/2014/main" val="10000"/>
                  </a:ext>
                </a:extLst>
              </a:tr>
              <a:tr h="972500">
                <a:tc>
                  <a:txBody>
                    <a:bodyPr/>
                    <a:lstStyle/>
                    <a:p>
                      <a:pPr marL="0" lvl="0" indent="0" algn="l" rtl="0">
                        <a:spcBef>
                          <a:spcPts val="0"/>
                        </a:spcBef>
                        <a:spcAft>
                          <a:spcPts val="0"/>
                        </a:spcAft>
                        <a:buNone/>
                      </a:pPr>
                      <a:r>
                        <a:rPr lang="en" sz="1800" b="1">
                          <a:latin typeface="Nunito"/>
                          <a:ea typeface="Nunito"/>
                          <a:cs typeface="Nunito"/>
                          <a:sym typeface="Nunito"/>
                        </a:rPr>
                        <a:t>Decision Trees</a:t>
                      </a:r>
                      <a:endParaRPr sz="1800" b="1">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tc>
                  <a:txBody>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Optimized max_leaf_nodes, max_features, &amp; max_depth</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Avoids overfitting</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Easy to follow, tangible results </a:t>
                      </a:r>
                      <a:endParaRPr>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596600">
                <a:tc>
                  <a:txBody>
                    <a:bodyPr/>
                    <a:lstStyle/>
                    <a:p>
                      <a:pPr marL="0" lvl="0" indent="0" algn="l" rtl="0">
                        <a:spcBef>
                          <a:spcPts val="0"/>
                        </a:spcBef>
                        <a:spcAft>
                          <a:spcPts val="0"/>
                        </a:spcAft>
                        <a:buNone/>
                      </a:pPr>
                      <a:r>
                        <a:rPr lang="en" sz="1800" b="1">
                          <a:latin typeface="Nunito"/>
                          <a:ea typeface="Nunito"/>
                          <a:cs typeface="Nunito"/>
                          <a:sym typeface="Nunito"/>
                        </a:rPr>
                        <a:t>KNN</a:t>
                      </a:r>
                      <a:endParaRPr sz="1800" b="1">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tc>
                  <a:txBody>
                    <a:bodyPr/>
                    <a:lstStyle/>
                    <a:p>
                      <a:pPr marL="457200" lvl="0" indent="-317500" algn="l" rtl="0">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Better captures non-linearity</a:t>
                      </a:r>
                      <a:endParaRPr>
                        <a:solidFill>
                          <a:schemeClr val="dk1"/>
                        </a:solidFill>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Performed the worst</a:t>
                      </a:r>
                      <a:endParaRPr>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596600">
                <a:tc>
                  <a:txBody>
                    <a:bodyPr/>
                    <a:lstStyle/>
                    <a:p>
                      <a:pPr marL="0" lvl="0" indent="0" algn="l" rtl="0">
                        <a:spcBef>
                          <a:spcPts val="0"/>
                        </a:spcBef>
                        <a:spcAft>
                          <a:spcPts val="0"/>
                        </a:spcAft>
                        <a:buNone/>
                      </a:pPr>
                      <a:r>
                        <a:rPr lang="en" sz="1800" b="1">
                          <a:latin typeface="Nunito"/>
                          <a:ea typeface="Nunito"/>
                          <a:cs typeface="Nunito"/>
                          <a:sym typeface="Nunito"/>
                        </a:rPr>
                        <a:t>Gradient Boosting</a:t>
                      </a:r>
                      <a:endParaRPr sz="1800" b="1">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tc>
                  <a:txBody>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Chosen because of decision tree performance</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Ensemble Method has better results</a:t>
                      </a:r>
                      <a:endParaRPr>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extLst>
                  <a:ext uri="{0D108BD9-81ED-4DB2-BD59-A6C34878D82A}">
                    <a16:rowId xmlns:a16="http://schemas.microsoft.com/office/drawing/2014/main" val="10003"/>
                  </a:ext>
                </a:extLst>
              </a:tr>
              <a:tr h="596600">
                <a:tc>
                  <a:txBody>
                    <a:bodyPr/>
                    <a:lstStyle/>
                    <a:p>
                      <a:pPr marL="0" lvl="0" indent="0" algn="l" rtl="0">
                        <a:spcBef>
                          <a:spcPts val="0"/>
                        </a:spcBef>
                        <a:spcAft>
                          <a:spcPts val="0"/>
                        </a:spcAft>
                        <a:buNone/>
                      </a:pPr>
                      <a:r>
                        <a:rPr lang="en" sz="1800" b="1">
                          <a:latin typeface="Nunito"/>
                          <a:ea typeface="Nunito"/>
                          <a:cs typeface="Nunito"/>
                          <a:sym typeface="Nunito"/>
                        </a:rPr>
                        <a:t>Ridge &amp; Lasso</a:t>
                      </a:r>
                      <a:endParaRPr sz="1800" b="1">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tc>
                  <a:txBody>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Parametric methods that prevent overfit</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Ability to do feature selection or handle correlated features was desirable</a:t>
                      </a:r>
                      <a:endParaRPr>
                        <a:latin typeface="Nunito"/>
                        <a:ea typeface="Nunito"/>
                        <a:cs typeface="Nunito"/>
                        <a:sym typeface="Nuni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60500" y="77275"/>
            <a:ext cx="90834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Results </a:t>
            </a:r>
            <a:endParaRPr/>
          </a:p>
        </p:txBody>
      </p:sp>
      <p:sp>
        <p:nvSpPr>
          <p:cNvPr id="256" name="Google Shape;256;p27"/>
          <p:cNvSpPr txBox="1"/>
          <p:nvPr/>
        </p:nvSpPr>
        <p:spPr>
          <a:xfrm>
            <a:off x="1184263" y="1427800"/>
            <a:ext cx="70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Medium"/>
              <a:ea typeface="Nunito Medium"/>
              <a:cs typeface="Nunito Medium"/>
              <a:sym typeface="Nunito Medium"/>
            </a:endParaRPr>
          </a:p>
        </p:txBody>
      </p:sp>
      <p:sp>
        <p:nvSpPr>
          <p:cNvPr id="257" name="Google Shape;257;p27"/>
          <p:cNvSpPr txBox="1"/>
          <p:nvPr/>
        </p:nvSpPr>
        <p:spPr>
          <a:xfrm>
            <a:off x="4804013" y="164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8" name="Google Shape;258;p27"/>
          <p:cNvSpPr/>
          <p:nvPr/>
        </p:nvSpPr>
        <p:spPr>
          <a:xfrm>
            <a:off x="3348549" y="3685000"/>
            <a:ext cx="1187700" cy="658800"/>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Nunito"/>
                <a:ea typeface="Nunito"/>
                <a:cs typeface="Nunito"/>
                <a:sym typeface="Nunito"/>
              </a:rPr>
              <a:t>Lasso &amp; Ridge Regression</a:t>
            </a:r>
            <a:endParaRPr sz="1300" b="1">
              <a:solidFill>
                <a:schemeClr val="lt1"/>
              </a:solidFill>
              <a:latin typeface="Nunito"/>
              <a:ea typeface="Nunito"/>
              <a:cs typeface="Nunito"/>
              <a:sym typeface="Nunito"/>
            </a:endParaRPr>
          </a:p>
        </p:txBody>
      </p:sp>
      <p:sp>
        <p:nvSpPr>
          <p:cNvPr id="259" name="Google Shape;259;p27"/>
          <p:cNvSpPr/>
          <p:nvPr/>
        </p:nvSpPr>
        <p:spPr>
          <a:xfrm>
            <a:off x="4848636" y="3684997"/>
            <a:ext cx="1187700" cy="658800"/>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Nunito"/>
                <a:ea typeface="Nunito"/>
                <a:cs typeface="Nunito"/>
                <a:sym typeface="Nunito"/>
              </a:rPr>
              <a:t>Gradient Boosting</a:t>
            </a:r>
            <a:endParaRPr sz="1300" b="1">
              <a:solidFill>
                <a:schemeClr val="lt1"/>
              </a:solidFill>
              <a:latin typeface="Nunito"/>
              <a:ea typeface="Nunito"/>
              <a:cs typeface="Nunito"/>
              <a:sym typeface="Nunito"/>
            </a:endParaRPr>
          </a:p>
        </p:txBody>
      </p:sp>
      <p:sp>
        <p:nvSpPr>
          <p:cNvPr id="260" name="Google Shape;260;p27"/>
          <p:cNvSpPr/>
          <p:nvPr/>
        </p:nvSpPr>
        <p:spPr>
          <a:xfrm>
            <a:off x="6348722" y="3684996"/>
            <a:ext cx="1187700" cy="658800"/>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b="1">
                <a:solidFill>
                  <a:schemeClr val="lt1"/>
                </a:solidFill>
                <a:latin typeface="Nunito"/>
                <a:ea typeface="Nunito"/>
                <a:cs typeface="Nunito"/>
                <a:sym typeface="Nunito"/>
              </a:rPr>
              <a:t>KNN</a:t>
            </a:r>
            <a:endParaRPr sz="1300" b="1">
              <a:solidFill>
                <a:schemeClr val="lt1"/>
              </a:solidFill>
              <a:latin typeface="Nunito"/>
              <a:ea typeface="Nunito"/>
              <a:cs typeface="Nunito"/>
              <a:sym typeface="Nunito"/>
            </a:endParaRPr>
          </a:p>
        </p:txBody>
      </p:sp>
      <p:pic>
        <p:nvPicPr>
          <p:cNvPr id="261" name="Google Shape;261;p27"/>
          <p:cNvPicPr preferRelativeResize="0"/>
          <p:nvPr/>
        </p:nvPicPr>
        <p:blipFill rotWithShape="1">
          <a:blip r:embed="rId3">
            <a:alphaModFix/>
          </a:blip>
          <a:srcRect l="5267" t="4552"/>
          <a:stretch/>
        </p:blipFill>
        <p:spPr>
          <a:xfrm>
            <a:off x="196325" y="1464125"/>
            <a:ext cx="2972025" cy="1944888"/>
          </a:xfrm>
          <a:prstGeom prst="rect">
            <a:avLst/>
          </a:prstGeom>
          <a:noFill/>
          <a:ln>
            <a:noFill/>
          </a:ln>
        </p:spPr>
      </p:pic>
      <p:pic>
        <p:nvPicPr>
          <p:cNvPr id="262" name="Google Shape;262;p27"/>
          <p:cNvPicPr preferRelativeResize="0"/>
          <p:nvPr/>
        </p:nvPicPr>
        <p:blipFill rotWithShape="1">
          <a:blip r:embed="rId4">
            <a:alphaModFix/>
          </a:blip>
          <a:srcRect t="4725"/>
          <a:stretch/>
        </p:blipFill>
        <p:spPr>
          <a:xfrm>
            <a:off x="3183750" y="1493288"/>
            <a:ext cx="2748799" cy="1887226"/>
          </a:xfrm>
          <a:prstGeom prst="rect">
            <a:avLst/>
          </a:prstGeom>
          <a:noFill/>
          <a:ln>
            <a:noFill/>
          </a:ln>
        </p:spPr>
      </p:pic>
      <p:pic>
        <p:nvPicPr>
          <p:cNvPr id="263" name="Google Shape;263;p27"/>
          <p:cNvPicPr preferRelativeResize="0"/>
          <p:nvPr/>
        </p:nvPicPr>
        <p:blipFill rotWithShape="1">
          <a:blip r:embed="rId5">
            <a:alphaModFix/>
          </a:blip>
          <a:srcRect t="4725"/>
          <a:stretch/>
        </p:blipFill>
        <p:spPr>
          <a:xfrm>
            <a:off x="6134000" y="1493288"/>
            <a:ext cx="2823651" cy="1887224"/>
          </a:xfrm>
          <a:prstGeom prst="rect">
            <a:avLst/>
          </a:prstGeom>
          <a:noFill/>
          <a:ln>
            <a:noFill/>
          </a:ln>
        </p:spPr>
      </p:pic>
      <p:sp>
        <p:nvSpPr>
          <p:cNvPr id="264" name="Google Shape;264;p27"/>
          <p:cNvSpPr/>
          <p:nvPr/>
        </p:nvSpPr>
        <p:spPr>
          <a:xfrm>
            <a:off x="1672063" y="3685000"/>
            <a:ext cx="1364100" cy="658800"/>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Nunito"/>
                <a:ea typeface="Nunito"/>
                <a:cs typeface="Nunito"/>
                <a:sym typeface="Nunito"/>
              </a:rPr>
              <a:t>Decision Trees</a:t>
            </a:r>
            <a:endParaRPr sz="1300" b="1">
              <a:solidFill>
                <a:schemeClr val="lt1"/>
              </a:solidFill>
              <a:latin typeface="Nunito"/>
              <a:ea typeface="Nunito"/>
              <a:cs typeface="Nunito"/>
              <a:sym typeface="Nunito"/>
            </a:endParaRPr>
          </a:p>
        </p:txBody>
      </p:sp>
      <p:sp>
        <p:nvSpPr>
          <p:cNvPr id="265" name="Google Shape;265;p27"/>
          <p:cNvSpPr txBox="1"/>
          <p:nvPr/>
        </p:nvSpPr>
        <p:spPr>
          <a:xfrm>
            <a:off x="530563" y="1000350"/>
            <a:ext cx="2653200" cy="323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Feature Importance: Support For CO</a:t>
            </a:r>
            <a:r>
              <a:rPr lang="en" sz="900" b="1" baseline="-25000">
                <a:solidFill>
                  <a:srgbClr val="00237E"/>
                </a:solidFill>
                <a:latin typeface="Nunito"/>
                <a:ea typeface="Nunito"/>
                <a:cs typeface="Nunito"/>
                <a:sym typeface="Nunito"/>
              </a:rPr>
              <a:t>2 </a:t>
            </a:r>
            <a:r>
              <a:rPr lang="en" sz="900" b="1">
                <a:solidFill>
                  <a:srgbClr val="00237E"/>
                </a:solidFill>
                <a:latin typeface="Nunito"/>
                <a:ea typeface="Nunito"/>
                <a:cs typeface="Nunito"/>
                <a:sym typeface="Nunito"/>
              </a:rPr>
              <a:t>Limits</a:t>
            </a:r>
            <a:endParaRPr sz="900"/>
          </a:p>
        </p:txBody>
      </p:sp>
      <p:sp>
        <p:nvSpPr>
          <p:cNvPr id="266" name="Google Shape;266;p27"/>
          <p:cNvSpPr txBox="1"/>
          <p:nvPr/>
        </p:nvSpPr>
        <p:spPr>
          <a:xfrm>
            <a:off x="3683763" y="1000350"/>
            <a:ext cx="2446200" cy="323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Feature Importance: Percent Worried</a:t>
            </a:r>
            <a:endParaRPr sz="900"/>
          </a:p>
        </p:txBody>
      </p:sp>
      <p:sp>
        <p:nvSpPr>
          <p:cNvPr id="267" name="Google Shape;267;p27"/>
          <p:cNvSpPr txBox="1"/>
          <p:nvPr/>
        </p:nvSpPr>
        <p:spPr>
          <a:xfrm>
            <a:off x="6629963" y="1000350"/>
            <a:ext cx="2378100" cy="323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00237E"/>
                </a:solidFill>
                <a:latin typeface="Nunito"/>
                <a:ea typeface="Nunito"/>
                <a:cs typeface="Nunito"/>
                <a:sym typeface="Nunito"/>
              </a:rPr>
              <a:t>Feature Importance: Percent US Harmed</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Takeaways: Resource Allocation for 2021</a:t>
            </a:r>
            <a:endParaRPr dirty="0"/>
          </a:p>
        </p:txBody>
      </p:sp>
      <p:sp>
        <p:nvSpPr>
          <p:cNvPr id="273" name="Google Shape;273;p28"/>
          <p:cNvSpPr txBox="1"/>
          <p:nvPr/>
        </p:nvSpPr>
        <p:spPr>
          <a:xfrm>
            <a:off x="4399100" y="927600"/>
            <a:ext cx="4329300" cy="3849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0237E"/>
                </a:solidFill>
                <a:latin typeface="Nunito"/>
                <a:ea typeface="Nunito"/>
                <a:cs typeface="Nunito"/>
                <a:sym typeface="Nunito"/>
              </a:rPr>
              <a:t>Percent Support for CO</a:t>
            </a:r>
            <a:r>
              <a:rPr lang="en" sz="1300" b="1" baseline="-25000">
                <a:solidFill>
                  <a:srgbClr val="00237E"/>
                </a:solidFill>
                <a:latin typeface="Nunito"/>
                <a:ea typeface="Nunito"/>
                <a:cs typeface="Nunito"/>
                <a:sym typeface="Nunito"/>
              </a:rPr>
              <a:t>2</a:t>
            </a:r>
            <a:r>
              <a:rPr lang="en" sz="1300" b="1">
                <a:solidFill>
                  <a:srgbClr val="00237E"/>
                </a:solidFill>
                <a:latin typeface="Nunito"/>
                <a:ea typeface="Nunito"/>
                <a:cs typeface="Nunito"/>
                <a:sym typeface="Nunito"/>
              </a:rPr>
              <a:t> Limits on Power Plants</a:t>
            </a:r>
            <a:endParaRPr sz="1300" b="1">
              <a:solidFill>
                <a:srgbClr val="00237E"/>
              </a:solidFill>
              <a:latin typeface="Nunito"/>
              <a:ea typeface="Nunito"/>
              <a:cs typeface="Nunito"/>
              <a:sym typeface="Nunito"/>
            </a:endParaRPr>
          </a:p>
        </p:txBody>
      </p:sp>
      <p:sp>
        <p:nvSpPr>
          <p:cNvPr id="274" name="Google Shape;274;p28"/>
          <p:cNvSpPr/>
          <p:nvPr/>
        </p:nvSpPr>
        <p:spPr>
          <a:xfrm>
            <a:off x="433663" y="1543388"/>
            <a:ext cx="3524400" cy="749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275" name="Google Shape;275;p28"/>
          <p:cNvSpPr txBox="1"/>
          <p:nvPr/>
        </p:nvSpPr>
        <p:spPr>
          <a:xfrm>
            <a:off x="436325" y="1580626"/>
            <a:ext cx="352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Nunito"/>
                <a:ea typeface="Nunito"/>
                <a:cs typeface="Nunito"/>
                <a:sym typeface="Nunito"/>
              </a:rPr>
              <a:t>Spend more money on advertising in Midwest</a:t>
            </a:r>
            <a:endParaRPr sz="1200" b="1">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The Midwest continues to have low belief in climate issues even as support nationwide rises.</a:t>
            </a:r>
            <a:endParaRPr sz="1200">
              <a:solidFill>
                <a:schemeClr val="dk1"/>
              </a:solidFill>
              <a:latin typeface="Nunito"/>
              <a:ea typeface="Nunito"/>
              <a:cs typeface="Nunito"/>
              <a:sym typeface="Nunito"/>
            </a:endParaRPr>
          </a:p>
        </p:txBody>
      </p:sp>
      <p:sp>
        <p:nvSpPr>
          <p:cNvPr id="276" name="Google Shape;276;p28"/>
          <p:cNvSpPr/>
          <p:nvPr/>
        </p:nvSpPr>
        <p:spPr>
          <a:xfrm>
            <a:off x="864438" y="959250"/>
            <a:ext cx="2593800" cy="3216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unito"/>
                <a:ea typeface="Nunito"/>
                <a:cs typeface="Nunito"/>
                <a:sym typeface="Nunito"/>
              </a:rPr>
              <a:t>Recommendation</a:t>
            </a:r>
            <a:endParaRPr sz="1000" b="1">
              <a:solidFill>
                <a:srgbClr val="FFFFFF"/>
              </a:solidFill>
              <a:latin typeface="Nunito"/>
              <a:ea typeface="Nunito"/>
              <a:cs typeface="Nunito"/>
              <a:sym typeface="Nunito"/>
            </a:endParaRPr>
          </a:p>
        </p:txBody>
      </p:sp>
      <p:sp>
        <p:nvSpPr>
          <p:cNvPr id="277" name="Google Shape;277;p28"/>
          <p:cNvSpPr/>
          <p:nvPr/>
        </p:nvSpPr>
        <p:spPr>
          <a:xfrm>
            <a:off x="361963" y="1543388"/>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sp>
        <p:nvSpPr>
          <p:cNvPr id="278" name="Google Shape;278;p28"/>
          <p:cNvSpPr/>
          <p:nvPr/>
        </p:nvSpPr>
        <p:spPr>
          <a:xfrm>
            <a:off x="433663" y="2594663"/>
            <a:ext cx="3524400" cy="749700"/>
          </a:xfrm>
          <a:prstGeom prst="rect">
            <a:avLst/>
          </a:prstGeom>
          <a:solidFill>
            <a:srgbClr val="EFEFE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279" name="Google Shape;279;p28"/>
          <p:cNvSpPr txBox="1"/>
          <p:nvPr/>
        </p:nvSpPr>
        <p:spPr>
          <a:xfrm>
            <a:off x="436325" y="2594663"/>
            <a:ext cx="352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dirty="0">
                <a:solidFill>
                  <a:schemeClr val="dk1"/>
                </a:solidFill>
                <a:latin typeface="Nunito"/>
                <a:ea typeface="Nunito"/>
                <a:cs typeface="Nunito"/>
                <a:sym typeface="Nunito"/>
              </a:rPr>
              <a:t>Focus advertising away from coasts</a:t>
            </a:r>
            <a:endParaRPr sz="1200" b="1" dirty="0">
              <a:solidFill>
                <a:schemeClr val="dk1"/>
              </a:solidFill>
              <a:latin typeface="Nunito"/>
              <a:ea typeface="Nunito"/>
              <a:cs typeface="Nunito"/>
              <a:sym typeface="Nunito"/>
            </a:endParaRPr>
          </a:p>
          <a:p>
            <a:pPr marL="0" lvl="0" indent="0" algn="l" rtl="0">
              <a:spcBef>
                <a:spcPts val="0"/>
              </a:spcBef>
              <a:spcAft>
                <a:spcPts val="0"/>
              </a:spcAft>
              <a:buNone/>
            </a:pPr>
            <a:r>
              <a:rPr lang="en" sz="1000" dirty="0">
                <a:solidFill>
                  <a:schemeClr val="dk1"/>
                </a:solidFill>
                <a:latin typeface="Nunito"/>
                <a:ea typeface="Nunito"/>
                <a:cs typeface="Nunito"/>
                <a:sym typeface="Nunito"/>
              </a:rPr>
              <a:t>Coastal regions projected to have strong support (across all three questions). Divert money away from those areas.</a:t>
            </a:r>
            <a:endParaRPr sz="1200" b="1" dirty="0">
              <a:solidFill>
                <a:schemeClr val="dk1"/>
              </a:solidFill>
              <a:latin typeface="Nunito"/>
              <a:ea typeface="Nunito"/>
              <a:cs typeface="Nunito"/>
              <a:sym typeface="Nunito"/>
            </a:endParaRPr>
          </a:p>
        </p:txBody>
      </p:sp>
      <p:sp>
        <p:nvSpPr>
          <p:cNvPr id="280" name="Google Shape;280;p28"/>
          <p:cNvSpPr/>
          <p:nvPr/>
        </p:nvSpPr>
        <p:spPr>
          <a:xfrm>
            <a:off x="361963" y="2594663"/>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grpSp>
        <p:nvGrpSpPr>
          <p:cNvPr id="281" name="Google Shape;281;p28"/>
          <p:cNvGrpSpPr/>
          <p:nvPr/>
        </p:nvGrpSpPr>
        <p:grpSpPr>
          <a:xfrm>
            <a:off x="361963" y="3683163"/>
            <a:ext cx="3596100" cy="749700"/>
            <a:chOff x="361963" y="3770713"/>
            <a:chExt cx="3596100" cy="749700"/>
          </a:xfrm>
        </p:grpSpPr>
        <p:sp>
          <p:nvSpPr>
            <p:cNvPr id="282" name="Google Shape;282;p28"/>
            <p:cNvSpPr/>
            <p:nvPr/>
          </p:nvSpPr>
          <p:spPr>
            <a:xfrm>
              <a:off x="433663" y="3770713"/>
              <a:ext cx="3524400" cy="749700"/>
            </a:xfrm>
            <a:prstGeom prst="rect">
              <a:avLst/>
            </a:prstGeom>
            <a:solidFill>
              <a:srgbClr val="EFEFE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283" name="Google Shape;283;p28"/>
            <p:cNvSpPr txBox="1"/>
            <p:nvPr/>
          </p:nvSpPr>
          <p:spPr>
            <a:xfrm>
              <a:off x="433663" y="3802082"/>
              <a:ext cx="352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dirty="0">
                  <a:solidFill>
                    <a:schemeClr val="dk1"/>
                  </a:solidFill>
                  <a:latin typeface="Nunito"/>
                  <a:ea typeface="Nunito"/>
                  <a:cs typeface="Nunito"/>
                  <a:sym typeface="Nunito"/>
                </a:rPr>
                <a:t>Lean into climate issues</a:t>
              </a:r>
              <a:endParaRPr sz="1200" b="1" dirty="0">
                <a:solidFill>
                  <a:schemeClr val="dk1"/>
                </a:solidFill>
                <a:latin typeface="Nunito"/>
                <a:ea typeface="Nunito"/>
                <a:cs typeface="Nunito"/>
                <a:sym typeface="Nunito"/>
              </a:endParaRPr>
            </a:p>
            <a:p>
              <a:pPr marL="0" lvl="0" indent="0" algn="l" rtl="0">
                <a:spcBef>
                  <a:spcPts val="0"/>
                </a:spcBef>
                <a:spcAft>
                  <a:spcPts val="0"/>
                </a:spcAft>
                <a:buNone/>
              </a:pPr>
              <a:r>
                <a:rPr lang="en" sz="1000" dirty="0">
                  <a:solidFill>
                    <a:schemeClr val="dk1"/>
                  </a:solidFill>
                  <a:latin typeface="Nunito"/>
                  <a:ea typeface="Nunito"/>
                  <a:cs typeface="Nunito"/>
                  <a:sym typeface="Nunito"/>
                </a:rPr>
                <a:t>In Florida and Texas, Democratic campaigns should take advantage of climate-minded voters going unheard.</a:t>
              </a:r>
              <a:endParaRPr sz="1200" b="1" dirty="0">
                <a:solidFill>
                  <a:schemeClr val="dk1"/>
                </a:solidFill>
                <a:latin typeface="Nunito"/>
                <a:ea typeface="Nunito"/>
                <a:cs typeface="Nunito"/>
                <a:sym typeface="Nunito"/>
              </a:endParaRPr>
            </a:p>
          </p:txBody>
        </p:sp>
        <p:sp>
          <p:nvSpPr>
            <p:cNvPr id="284" name="Google Shape;284;p28"/>
            <p:cNvSpPr/>
            <p:nvPr/>
          </p:nvSpPr>
          <p:spPr>
            <a:xfrm>
              <a:off x="361963" y="3770713"/>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grpSp>
      <p:grpSp>
        <p:nvGrpSpPr>
          <p:cNvPr id="285" name="Google Shape;285;p28"/>
          <p:cNvGrpSpPr/>
          <p:nvPr/>
        </p:nvGrpSpPr>
        <p:grpSpPr>
          <a:xfrm>
            <a:off x="4223488" y="1557259"/>
            <a:ext cx="4680544" cy="2824528"/>
            <a:chOff x="1304550" y="697675"/>
            <a:chExt cx="6744300" cy="4069925"/>
          </a:xfrm>
        </p:grpSpPr>
        <p:sp>
          <p:nvSpPr>
            <p:cNvPr id="286" name="Google Shape;286;p28"/>
            <p:cNvSpPr/>
            <p:nvPr/>
          </p:nvSpPr>
          <p:spPr>
            <a:xfrm>
              <a:off x="1304550" y="704100"/>
              <a:ext cx="6744300" cy="40635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aseline="30000"/>
            </a:p>
          </p:txBody>
        </p:sp>
        <p:pic>
          <p:nvPicPr>
            <p:cNvPr id="287" name="Google Shape;287;p28"/>
            <p:cNvPicPr preferRelativeResize="0"/>
            <p:nvPr/>
          </p:nvPicPr>
          <p:blipFill rotWithShape="1">
            <a:blip r:embed="rId3">
              <a:alphaModFix/>
            </a:blip>
            <a:srcRect l="4342" t="11133" b="45815"/>
            <a:stretch/>
          </p:blipFill>
          <p:spPr>
            <a:xfrm>
              <a:off x="1304550" y="697675"/>
              <a:ext cx="6736874" cy="2083126"/>
            </a:xfrm>
            <a:prstGeom prst="rect">
              <a:avLst/>
            </a:prstGeom>
            <a:noFill/>
            <a:ln>
              <a:noFill/>
            </a:ln>
          </p:spPr>
        </p:pic>
        <p:pic>
          <p:nvPicPr>
            <p:cNvPr id="288" name="Google Shape;288;p28"/>
            <p:cNvPicPr preferRelativeResize="0"/>
            <p:nvPr/>
          </p:nvPicPr>
          <p:blipFill rotWithShape="1">
            <a:blip r:embed="rId3">
              <a:alphaModFix/>
            </a:blip>
            <a:srcRect t="56020" r="26210" b="929"/>
            <a:stretch/>
          </p:blipFill>
          <p:spPr>
            <a:xfrm>
              <a:off x="2074575" y="2674750"/>
              <a:ext cx="5196826" cy="208312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Model, Overall Reflections</a:t>
            </a:r>
            <a:endParaRPr/>
          </a:p>
        </p:txBody>
      </p:sp>
      <p:sp>
        <p:nvSpPr>
          <p:cNvPr id="309" name="Google Shape;309;p32"/>
          <p:cNvSpPr/>
          <p:nvPr/>
        </p:nvSpPr>
        <p:spPr>
          <a:xfrm>
            <a:off x="1749563" y="1050450"/>
            <a:ext cx="6916200" cy="9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u="sng">
                <a:solidFill>
                  <a:schemeClr val="dk1"/>
                </a:solidFill>
                <a:latin typeface="Nunito"/>
                <a:ea typeface="Nunito"/>
                <a:cs typeface="Nunito"/>
                <a:sym typeface="Nunito"/>
              </a:rPr>
              <a:t>Data:</a:t>
            </a:r>
            <a:r>
              <a:rPr lang="en" b="1">
                <a:solidFill>
                  <a:schemeClr val="dk1"/>
                </a:solidFill>
                <a:latin typeface="Nunito"/>
                <a:ea typeface="Nunito"/>
                <a:cs typeface="Nunito"/>
                <a:sym typeface="Nunito"/>
              </a:rPr>
              <a:t> </a:t>
            </a:r>
            <a:r>
              <a:rPr lang="en">
                <a:solidFill>
                  <a:schemeClr val="dk1"/>
                </a:solidFill>
                <a:latin typeface="Nunito Medium"/>
                <a:ea typeface="Nunito Medium"/>
                <a:cs typeface="Nunito Medium"/>
                <a:sym typeface="Nunito Medium"/>
              </a:rPr>
              <a:t>It is hard to find data that is nationwide at a county-level from 2014-2020. This need created a reliance on demographic data, which might not be the absolute best predictors.</a:t>
            </a:r>
            <a:endParaRPr/>
          </a:p>
        </p:txBody>
      </p:sp>
      <p:sp>
        <p:nvSpPr>
          <p:cNvPr id="310" name="Google Shape;310;p32"/>
          <p:cNvSpPr/>
          <p:nvPr/>
        </p:nvSpPr>
        <p:spPr>
          <a:xfrm>
            <a:off x="478238" y="1050450"/>
            <a:ext cx="1096800" cy="9771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1749563" y="2291575"/>
            <a:ext cx="6916200" cy="9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a:solidFill>
                  <a:schemeClr val="dk1"/>
                </a:solidFill>
                <a:latin typeface="Nunito"/>
                <a:ea typeface="Nunito"/>
                <a:cs typeface="Nunito"/>
                <a:sym typeface="Nunito"/>
              </a:rPr>
              <a:t>Lack of variation:</a:t>
            </a:r>
            <a:r>
              <a:rPr lang="en" b="1" dirty="0">
                <a:solidFill>
                  <a:schemeClr val="dk1"/>
                </a:solidFill>
                <a:latin typeface="Nunito"/>
                <a:ea typeface="Nunito"/>
                <a:cs typeface="Nunito"/>
                <a:sym typeface="Nunito"/>
              </a:rPr>
              <a:t> </a:t>
            </a:r>
            <a:r>
              <a:rPr lang="en" dirty="0">
                <a:solidFill>
                  <a:schemeClr val="dk1"/>
                </a:solidFill>
                <a:latin typeface="Nunito Medium"/>
                <a:ea typeface="Nunito Medium"/>
                <a:cs typeface="Nunito Medium"/>
                <a:sym typeface="Nunito Medium"/>
              </a:rPr>
              <a:t>For some questions (e.g. CO2 limits), there was not a ton of variation (e.g. support is generally above 50-60%). While there was still variation across counties, if the data varied more (e.g. if we had target data from 2008), the model might better be able to fit data to predict changes in support.</a:t>
            </a:r>
            <a:endParaRPr dirty="0"/>
          </a:p>
        </p:txBody>
      </p:sp>
      <p:sp>
        <p:nvSpPr>
          <p:cNvPr id="312" name="Google Shape;312;p32"/>
          <p:cNvSpPr/>
          <p:nvPr/>
        </p:nvSpPr>
        <p:spPr>
          <a:xfrm>
            <a:off x="478238" y="2291575"/>
            <a:ext cx="1096800" cy="9771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1749563" y="3532700"/>
            <a:ext cx="6916200" cy="9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u="sng" dirty="0">
                <a:solidFill>
                  <a:schemeClr val="dk1"/>
                </a:solidFill>
                <a:latin typeface="Nunito"/>
                <a:ea typeface="Nunito"/>
                <a:cs typeface="Nunito"/>
                <a:sym typeface="Nunito"/>
              </a:rPr>
              <a:t>Potential for Change:</a:t>
            </a:r>
            <a:r>
              <a:rPr lang="en" b="1" dirty="0">
                <a:solidFill>
                  <a:schemeClr val="dk1"/>
                </a:solidFill>
                <a:latin typeface="Nunito"/>
                <a:ea typeface="Nunito"/>
                <a:cs typeface="Nunito"/>
                <a:sym typeface="Nunito"/>
              </a:rPr>
              <a:t> </a:t>
            </a:r>
            <a:r>
              <a:rPr lang="en" dirty="0">
                <a:solidFill>
                  <a:schemeClr val="dk1"/>
                </a:solidFill>
                <a:latin typeface="Nunito Medium"/>
                <a:ea typeface="Nunito Medium"/>
                <a:cs typeface="Nunito Medium"/>
                <a:sym typeface="Nunito Medium"/>
              </a:rPr>
              <a:t>Unlike natural processes (e.g. rate of gravity), things that influence human opinion, especially on political issues, can change quickly. If that happens, the model might not perform as well—it would need to be retrained.</a:t>
            </a:r>
            <a:endParaRPr dirty="0"/>
          </a:p>
        </p:txBody>
      </p:sp>
      <p:sp>
        <p:nvSpPr>
          <p:cNvPr id="314" name="Google Shape;314;p32"/>
          <p:cNvSpPr/>
          <p:nvPr/>
        </p:nvSpPr>
        <p:spPr>
          <a:xfrm>
            <a:off x="478238" y="3532700"/>
            <a:ext cx="1096800" cy="977100"/>
          </a:xfrm>
          <a:prstGeom prst="rect">
            <a:avLst/>
          </a:prstGeom>
          <a:solidFill>
            <a:srgbClr val="002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32"/>
          <p:cNvPicPr preferRelativeResize="0"/>
          <p:nvPr/>
        </p:nvPicPr>
        <p:blipFill>
          <a:blip r:embed="rId3">
            <a:alphaModFix/>
          </a:blip>
          <a:stretch>
            <a:fillRect/>
          </a:stretch>
        </p:blipFill>
        <p:spPr>
          <a:xfrm>
            <a:off x="642675" y="1155025"/>
            <a:ext cx="767950" cy="767950"/>
          </a:xfrm>
          <a:prstGeom prst="rect">
            <a:avLst/>
          </a:prstGeom>
          <a:noFill/>
          <a:ln>
            <a:noFill/>
          </a:ln>
        </p:spPr>
      </p:pic>
      <p:pic>
        <p:nvPicPr>
          <p:cNvPr id="316" name="Google Shape;316;p32"/>
          <p:cNvPicPr preferRelativeResize="0"/>
          <p:nvPr/>
        </p:nvPicPr>
        <p:blipFill>
          <a:blip r:embed="rId4">
            <a:alphaModFix/>
          </a:blip>
          <a:stretch>
            <a:fillRect/>
          </a:stretch>
        </p:blipFill>
        <p:spPr>
          <a:xfrm>
            <a:off x="659250" y="2412724"/>
            <a:ext cx="734801" cy="734801"/>
          </a:xfrm>
          <a:prstGeom prst="rect">
            <a:avLst/>
          </a:prstGeom>
          <a:noFill/>
          <a:ln>
            <a:noFill/>
          </a:ln>
        </p:spPr>
      </p:pic>
      <p:pic>
        <p:nvPicPr>
          <p:cNvPr id="317" name="Google Shape;317;p32"/>
          <p:cNvPicPr preferRelativeResize="0"/>
          <p:nvPr/>
        </p:nvPicPr>
        <p:blipFill>
          <a:blip r:embed="rId5">
            <a:alphaModFix/>
          </a:blip>
          <a:stretch>
            <a:fillRect/>
          </a:stretch>
        </p:blipFill>
        <p:spPr>
          <a:xfrm>
            <a:off x="642674" y="3637273"/>
            <a:ext cx="767950" cy="767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Background and Motivation</a:t>
            </a:r>
            <a:endParaRPr/>
          </a:p>
        </p:txBody>
      </p:sp>
      <p:sp>
        <p:nvSpPr>
          <p:cNvPr id="119" name="Google Shape;119;p16"/>
          <p:cNvSpPr/>
          <p:nvPr/>
        </p:nvSpPr>
        <p:spPr>
          <a:xfrm>
            <a:off x="207025" y="811650"/>
            <a:ext cx="8640900" cy="582300"/>
          </a:xfrm>
          <a:prstGeom prst="rect">
            <a:avLst/>
          </a:prstGeom>
          <a:solidFill>
            <a:srgbClr val="00237E"/>
          </a:solidFill>
          <a:ln>
            <a:noFill/>
          </a:ln>
        </p:spPr>
        <p:txBody>
          <a:bodyPr spcFirstLastPara="1" wrap="square" lIns="45700" tIns="91425" rIns="45700" bIns="91425" anchor="ctr" anchorCtr="0">
            <a:noAutofit/>
          </a:bodyPr>
          <a:lstStyle/>
          <a:p>
            <a:pPr marL="0" marR="0" lvl="0" indent="0" algn="ctr" rtl="0">
              <a:lnSpc>
                <a:spcPct val="85000"/>
              </a:lnSpc>
              <a:spcBef>
                <a:spcPts val="0"/>
              </a:spcBef>
              <a:spcAft>
                <a:spcPts val="0"/>
              </a:spcAft>
              <a:buClr>
                <a:srgbClr val="000000"/>
              </a:buClr>
              <a:buFont typeface="Arial"/>
              <a:buNone/>
            </a:pPr>
            <a:r>
              <a:rPr lang="en" sz="1600" b="1" u="sng">
                <a:solidFill>
                  <a:srgbClr val="FFFFFF"/>
                </a:solidFill>
                <a:latin typeface="Overpass"/>
                <a:ea typeface="Overpass"/>
                <a:cs typeface="Overpass"/>
                <a:sym typeface="Overpass"/>
              </a:rPr>
              <a:t>Problem</a:t>
            </a:r>
            <a:r>
              <a:rPr lang="en" sz="1600" b="1">
                <a:solidFill>
                  <a:srgbClr val="FFFFFF"/>
                </a:solidFill>
                <a:latin typeface="Overpass"/>
                <a:ea typeface="Overpass"/>
                <a:cs typeface="Overpass"/>
                <a:sym typeface="Overpass"/>
              </a:rPr>
              <a:t>: </a:t>
            </a:r>
            <a:r>
              <a:rPr lang="en" sz="1600" b="1">
                <a:solidFill>
                  <a:srgbClr val="FFFFFF"/>
                </a:solidFill>
                <a:latin typeface="Nunito"/>
                <a:ea typeface="Nunito"/>
                <a:cs typeface="Nunito"/>
                <a:sym typeface="Nunito"/>
              </a:rPr>
              <a:t>Citizens increasingly care about climate change. Politicians would like data to build their campaigns.</a:t>
            </a:r>
            <a:endParaRPr sz="1600" b="1" i="0" u="none" strike="noStrike" cap="none">
              <a:solidFill>
                <a:srgbClr val="FFFFFF"/>
              </a:solidFill>
              <a:latin typeface="Nunito"/>
              <a:ea typeface="Nunito"/>
              <a:cs typeface="Nunito"/>
              <a:sym typeface="Nunito"/>
            </a:endParaRPr>
          </a:p>
        </p:txBody>
      </p:sp>
      <p:sp>
        <p:nvSpPr>
          <p:cNvPr id="120" name="Google Shape;120;p16"/>
          <p:cNvSpPr/>
          <p:nvPr/>
        </p:nvSpPr>
        <p:spPr>
          <a:xfrm>
            <a:off x="207025" y="1702225"/>
            <a:ext cx="14358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unito SemiBold"/>
                <a:ea typeface="Nunito SemiBold"/>
                <a:cs typeface="Nunito SemiBold"/>
                <a:sym typeface="Nunito SemiBold"/>
              </a:rPr>
              <a:t>Current solution:</a:t>
            </a:r>
            <a:endParaRPr>
              <a:latin typeface="Nunito SemiBold"/>
              <a:ea typeface="Nunito SemiBold"/>
              <a:cs typeface="Nunito SemiBold"/>
              <a:sym typeface="Nunito SemiBold"/>
            </a:endParaRPr>
          </a:p>
        </p:txBody>
      </p:sp>
      <p:sp>
        <p:nvSpPr>
          <p:cNvPr id="121" name="Google Shape;121;p16"/>
          <p:cNvSpPr txBox="1"/>
          <p:nvPr/>
        </p:nvSpPr>
        <p:spPr>
          <a:xfrm>
            <a:off x="189639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Conduct polling themselves</a:t>
            </a:r>
            <a:endParaRPr>
              <a:latin typeface="Overpass"/>
              <a:ea typeface="Overpass"/>
              <a:cs typeface="Overpass"/>
              <a:sym typeface="Overpass"/>
            </a:endParaRPr>
          </a:p>
        </p:txBody>
      </p:sp>
      <p:sp>
        <p:nvSpPr>
          <p:cNvPr id="122" name="Google Shape;122;p16"/>
          <p:cNvSpPr txBox="1"/>
          <p:nvPr/>
        </p:nvSpPr>
        <p:spPr>
          <a:xfrm>
            <a:off x="366161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verpass"/>
                <a:ea typeface="Overpass"/>
                <a:cs typeface="Overpass"/>
                <a:sym typeface="Overpass"/>
              </a:rPr>
              <a:t>Community town halls about climate</a:t>
            </a:r>
            <a:endParaRPr>
              <a:latin typeface="Overpass"/>
              <a:ea typeface="Overpass"/>
              <a:cs typeface="Overpass"/>
              <a:sym typeface="Overpass"/>
            </a:endParaRPr>
          </a:p>
        </p:txBody>
      </p:sp>
      <p:sp>
        <p:nvSpPr>
          <p:cNvPr id="123" name="Google Shape;123;p16"/>
          <p:cNvSpPr txBox="1"/>
          <p:nvPr/>
        </p:nvSpPr>
        <p:spPr>
          <a:xfrm>
            <a:off x="542683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Yale Climate Opinion Maps </a:t>
            </a:r>
            <a:endParaRPr>
              <a:latin typeface="Overpass"/>
              <a:ea typeface="Overpass"/>
              <a:cs typeface="Overpass"/>
              <a:sym typeface="Overpass"/>
            </a:endParaRPr>
          </a:p>
        </p:txBody>
      </p:sp>
      <p:sp>
        <p:nvSpPr>
          <p:cNvPr id="124" name="Google Shape;124;p16"/>
          <p:cNvSpPr txBox="1"/>
          <p:nvPr/>
        </p:nvSpPr>
        <p:spPr>
          <a:xfrm>
            <a:off x="7264114"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National polling</a:t>
            </a:r>
            <a:endParaRPr>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Background and Motivation</a:t>
            </a:r>
            <a:endParaRPr/>
          </a:p>
        </p:txBody>
      </p:sp>
      <p:sp>
        <p:nvSpPr>
          <p:cNvPr id="130" name="Google Shape;130;p17"/>
          <p:cNvSpPr txBox="1"/>
          <p:nvPr/>
        </p:nvSpPr>
        <p:spPr>
          <a:xfrm>
            <a:off x="189639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verpass"/>
                <a:ea typeface="Overpass"/>
                <a:cs typeface="Overpass"/>
                <a:sym typeface="Overpass"/>
              </a:rPr>
              <a:t>Conduct polling themselves</a:t>
            </a:r>
            <a:endParaRPr>
              <a:latin typeface="Overpass"/>
              <a:ea typeface="Overpass"/>
              <a:cs typeface="Overpass"/>
              <a:sym typeface="Overpass"/>
            </a:endParaRPr>
          </a:p>
        </p:txBody>
      </p:sp>
      <p:sp>
        <p:nvSpPr>
          <p:cNvPr id="131" name="Google Shape;131;p17"/>
          <p:cNvSpPr txBox="1"/>
          <p:nvPr/>
        </p:nvSpPr>
        <p:spPr>
          <a:xfrm>
            <a:off x="366161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verpass"/>
                <a:ea typeface="Overpass"/>
                <a:cs typeface="Overpass"/>
                <a:sym typeface="Overpass"/>
              </a:rPr>
              <a:t>Community town halls about climate</a:t>
            </a:r>
            <a:endParaRPr>
              <a:latin typeface="Overpass"/>
              <a:ea typeface="Overpass"/>
              <a:cs typeface="Overpass"/>
              <a:sym typeface="Overpass"/>
            </a:endParaRPr>
          </a:p>
        </p:txBody>
      </p:sp>
      <p:sp>
        <p:nvSpPr>
          <p:cNvPr id="132" name="Google Shape;132;p17"/>
          <p:cNvSpPr txBox="1"/>
          <p:nvPr/>
        </p:nvSpPr>
        <p:spPr>
          <a:xfrm>
            <a:off x="5426839"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Yale Climate Opinion Maps</a:t>
            </a:r>
            <a:endParaRPr>
              <a:latin typeface="Overpass"/>
              <a:ea typeface="Overpass"/>
              <a:cs typeface="Overpass"/>
              <a:sym typeface="Overpass"/>
            </a:endParaRPr>
          </a:p>
        </p:txBody>
      </p:sp>
      <p:sp>
        <p:nvSpPr>
          <p:cNvPr id="133" name="Google Shape;133;p17"/>
          <p:cNvSpPr txBox="1"/>
          <p:nvPr/>
        </p:nvSpPr>
        <p:spPr>
          <a:xfrm>
            <a:off x="7264114" y="1733917"/>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National polling</a:t>
            </a:r>
            <a:endParaRPr>
              <a:latin typeface="Overpass"/>
              <a:ea typeface="Overpass"/>
              <a:cs typeface="Overpass"/>
              <a:sym typeface="Overpass"/>
            </a:endParaRPr>
          </a:p>
        </p:txBody>
      </p:sp>
      <p:sp>
        <p:nvSpPr>
          <p:cNvPr id="134" name="Google Shape;134;p17"/>
          <p:cNvSpPr txBox="1"/>
          <p:nvPr/>
        </p:nvSpPr>
        <p:spPr>
          <a:xfrm>
            <a:off x="5391536" y="1698375"/>
            <a:ext cx="3456300" cy="782100"/>
          </a:xfrm>
          <a:prstGeom prst="rect">
            <a:avLst/>
          </a:prstGeom>
          <a:solidFill>
            <a:srgbClr val="0070C0">
              <a:alpha val="9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Overpass"/>
                <a:ea typeface="Overpass"/>
                <a:cs typeface="Overpass"/>
                <a:sym typeface="Overpass"/>
              </a:rPr>
              <a:t>Data is not local enough OR too late to be useful</a:t>
            </a:r>
            <a:endParaRPr sz="2000">
              <a:solidFill>
                <a:srgbClr val="FFFFFF"/>
              </a:solidFill>
              <a:latin typeface="Overpass"/>
              <a:ea typeface="Overpass"/>
              <a:cs typeface="Overpass"/>
              <a:sym typeface="Overpass"/>
            </a:endParaRPr>
          </a:p>
        </p:txBody>
      </p:sp>
      <p:sp>
        <p:nvSpPr>
          <p:cNvPr id="135" name="Google Shape;135;p17"/>
          <p:cNvSpPr/>
          <p:nvPr/>
        </p:nvSpPr>
        <p:spPr>
          <a:xfrm>
            <a:off x="207025" y="2869700"/>
            <a:ext cx="14358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dirty="0">
              <a:latin typeface="Nunito SemiBold"/>
              <a:ea typeface="Nunito SemiBold"/>
              <a:cs typeface="Nunito SemiBold"/>
              <a:sym typeface="Nunito SemiBold"/>
            </a:endParaRPr>
          </a:p>
          <a:p>
            <a:pPr marL="0" lvl="0" indent="0" algn="ctr" rtl="0">
              <a:spcBef>
                <a:spcPts val="0"/>
              </a:spcBef>
              <a:spcAft>
                <a:spcPts val="0"/>
              </a:spcAft>
              <a:buNone/>
            </a:pPr>
            <a:r>
              <a:rPr lang="en" dirty="0">
                <a:latin typeface="Nunito SemiBold"/>
                <a:ea typeface="Nunito SemiBold"/>
                <a:cs typeface="Nunito SemiBold"/>
                <a:sym typeface="Nunito SemiBold"/>
              </a:rPr>
              <a:t>Proposed solution</a:t>
            </a:r>
            <a:endParaRPr dirty="0">
              <a:latin typeface="Nunito SemiBold"/>
              <a:ea typeface="Nunito SemiBold"/>
              <a:cs typeface="Nunito SemiBold"/>
              <a:sym typeface="Nunito SemiBold"/>
            </a:endParaRPr>
          </a:p>
        </p:txBody>
      </p:sp>
      <p:sp>
        <p:nvSpPr>
          <p:cNvPr id="136" name="Google Shape;136;p17"/>
          <p:cNvSpPr txBox="1"/>
          <p:nvPr/>
        </p:nvSpPr>
        <p:spPr>
          <a:xfrm>
            <a:off x="1896399" y="2901392"/>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verpass"/>
                <a:ea typeface="Overpass"/>
                <a:cs typeface="Overpass"/>
                <a:sym typeface="Overpass"/>
              </a:rPr>
              <a:t>Conduct polling themselves</a:t>
            </a:r>
            <a:endParaRPr>
              <a:latin typeface="Overpass"/>
              <a:ea typeface="Overpass"/>
              <a:cs typeface="Overpass"/>
              <a:sym typeface="Overpass"/>
            </a:endParaRPr>
          </a:p>
        </p:txBody>
      </p:sp>
      <p:sp>
        <p:nvSpPr>
          <p:cNvPr id="137" name="Google Shape;137;p17"/>
          <p:cNvSpPr txBox="1"/>
          <p:nvPr/>
        </p:nvSpPr>
        <p:spPr>
          <a:xfrm>
            <a:off x="3661619" y="2901392"/>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verpass"/>
                <a:ea typeface="Overpass"/>
                <a:cs typeface="Overpass"/>
                <a:sym typeface="Overpass"/>
              </a:rPr>
              <a:t>Community town halls about climate</a:t>
            </a:r>
            <a:endParaRPr>
              <a:latin typeface="Overpass"/>
              <a:ea typeface="Overpass"/>
              <a:cs typeface="Overpass"/>
              <a:sym typeface="Overpass"/>
            </a:endParaRPr>
          </a:p>
        </p:txBody>
      </p:sp>
      <p:sp>
        <p:nvSpPr>
          <p:cNvPr id="138" name="Google Shape;138;p17"/>
          <p:cNvSpPr txBox="1"/>
          <p:nvPr/>
        </p:nvSpPr>
        <p:spPr>
          <a:xfrm>
            <a:off x="7264114" y="2901392"/>
            <a:ext cx="1583700" cy="718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verpass"/>
                <a:ea typeface="Overpass"/>
                <a:cs typeface="Overpass"/>
                <a:sym typeface="Overpass"/>
              </a:rPr>
              <a:t>National polling, </a:t>
            </a:r>
            <a:endParaRPr>
              <a:latin typeface="Overpass"/>
              <a:ea typeface="Overpass"/>
              <a:cs typeface="Overpass"/>
              <a:sym typeface="Overpass"/>
            </a:endParaRPr>
          </a:p>
          <a:p>
            <a:pPr marL="0" lvl="0" indent="0" algn="ctr" rtl="0">
              <a:spcBef>
                <a:spcPts val="0"/>
              </a:spcBef>
              <a:spcAft>
                <a:spcPts val="0"/>
              </a:spcAft>
              <a:buNone/>
            </a:pPr>
            <a:r>
              <a:rPr lang="en">
                <a:latin typeface="Overpass"/>
                <a:ea typeface="Overpass"/>
                <a:cs typeface="Overpass"/>
                <a:sym typeface="Overpass"/>
              </a:rPr>
              <a:t>Yale Data</a:t>
            </a:r>
            <a:endParaRPr>
              <a:latin typeface="Overpass"/>
              <a:ea typeface="Overpass"/>
              <a:cs typeface="Overpass"/>
              <a:sym typeface="Overpass"/>
            </a:endParaRPr>
          </a:p>
        </p:txBody>
      </p:sp>
      <p:sp>
        <p:nvSpPr>
          <p:cNvPr id="139" name="Google Shape;139;p17"/>
          <p:cNvSpPr txBox="1"/>
          <p:nvPr/>
        </p:nvSpPr>
        <p:spPr>
          <a:xfrm>
            <a:off x="207025" y="1734025"/>
            <a:ext cx="1495200" cy="718500"/>
          </a:xfrm>
          <a:prstGeom prst="rect">
            <a:avLst/>
          </a:prstGeom>
          <a:solidFill>
            <a:srgbClr val="DD7E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Overpass"/>
                <a:ea typeface="Overpass"/>
                <a:cs typeface="Overpass"/>
                <a:sym typeface="Overpass"/>
              </a:rPr>
              <a:t>X</a:t>
            </a:r>
            <a:endParaRPr sz="2600">
              <a:solidFill>
                <a:srgbClr val="FFFFFF"/>
              </a:solidFill>
              <a:latin typeface="Overpass"/>
              <a:ea typeface="Overpass"/>
              <a:cs typeface="Overpass"/>
              <a:sym typeface="Overpass"/>
            </a:endParaRPr>
          </a:p>
        </p:txBody>
      </p:sp>
      <p:sp>
        <p:nvSpPr>
          <p:cNvPr id="140" name="Google Shape;140;p17"/>
          <p:cNvSpPr/>
          <p:nvPr/>
        </p:nvSpPr>
        <p:spPr>
          <a:xfrm>
            <a:off x="256475" y="4019600"/>
            <a:ext cx="8591400" cy="4638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37E"/>
                </a:solidFill>
                <a:latin typeface="Nunito"/>
                <a:ea typeface="Nunito"/>
                <a:cs typeface="Nunito"/>
                <a:sym typeface="Nunito"/>
              </a:rPr>
              <a:t>Ultimately, this model allows politicians to get county-level data in a timely manner for campaign planning. </a:t>
            </a:r>
            <a:endParaRPr b="1">
              <a:solidFill>
                <a:srgbClr val="00237E"/>
              </a:solidFill>
              <a:latin typeface="Nunito"/>
              <a:ea typeface="Nunito"/>
              <a:cs typeface="Nunito"/>
              <a:sym typeface="Nunito"/>
            </a:endParaRPr>
          </a:p>
        </p:txBody>
      </p:sp>
      <p:sp>
        <p:nvSpPr>
          <p:cNvPr id="141" name="Google Shape;141;p17"/>
          <p:cNvSpPr txBox="1"/>
          <p:nvPr/>
        </p:nvSpPr>
        <p:spPr>
          <a:xfrm>
            <a:off x="5462864" y="2901392"/>
            <a:ext cx="1583700" cy="718500"/>
          </a:xfrm>
          <a:prstGeom prst="rect">
            <a:avLst/>
          </a:prstGeom>
          <a:solidFill>
            <a:schemeClr val="lt1"/>
          </a:solidFill>
          <a:ln w="3810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verpass"/>
                <a:ea typeface="Overpass"/>
                <a:cs typeface="Overpass"/>
                <a:sym typeface="Overpass"/>
              </a:rPr>
              <a:t>Model’s output</a:t>
            </a:r>
            <a:endParaRPr dirty="0">
              <a:latin typeface="Overpass"/>
              <a:ea typeface="Overpass"/>
              <a:cs typeface="Overpass"/>
              <a:sym typeface="Overpass"/>
            </a:endParaRPr>
          </a:p>
        </p:txBody>
      </p:sp>
      <p:sp>
        <p:nvSpPr>
          <p:cNvPr id="142" name="Google Shape;142;p17"/>
          <p:cNvSpPr/>
          <p:nvPr/>
        </p:nvSpPr>
        <p:spPr>
          <a:xfrm>
            <a:off x="207025" y="811650"/>
            <a:ext cx="8640900" cy="582300"/>
          </a:xfrm>
          <a:prstGeom prst="rect">
            <a:avLst/>
          </a:prstGeom>
          <a:solidFill>
            <a:srgbClr val="00237E"/>
          </a:solidFill>
          <a:ln>
            <a:noFill/>
          </a:ln>
        </p:spPr>
        <p:txBody>
          <a:bodyPr spcFirstLastPara="1" wrap="square" lIns="45700" tIns="91425" rIns="45700" bIns="91425" anchor="ctr" anchorCtr="0">
            <a:noAutofit/>
          </a:bodyPr>
          <a:lstStyle/>
          <a:p>
            <a:pPr marL="0" marR="0" lvl="0" indent="0" algn="ctr" rtl="0">
              <a:lnSpc>
                <a:spcPct val="85000"/>
              </a:lnSpc>
              <a:spcBef>
                <a:spcPts val="0"/>
              </a:spcBef>
              <a:spcAft>
                <a:spcPts val="0"/>
              </a:spcAft>
              <a:buClr>
                <a:srgbClr val="000000"/>
              </a:buClr>
              <a:buFont typeface="Arial"/>
              <a:buNone/>
            </a:pPr>
            <a:r>
              <a:rPr lang="en" sz="1600" b="1" u="sng">
                <a:solidFill>
                  <a:srgbClr val="FFFFFF"/>
                </a:solidFill>
                <a:latin typeface="Overpass"/>
                <a:ea typeface="Overpass"/>
                <a:cs typeface="Overpass"/>
                <a:sym typeface="Overpass"/>
              </a:rPr>
              <a:t>Problem</a:t>
            </a:r>
            <a:r>
              <a:rPr lang="en" sz="1600" b="1">
                <a:solidFill>
                  <a:srgbClr val="FFFFFF"/>
                </a:solidFill>
                <a:latin typeface="Overpass"/>
                <a:ea typeface="Overpass"/>
                <a:cs typeface="Overpass"/>
                <a:sym typeface="Overpass"/>
              </a:rPr>
              <a:t>: </a:t>
            </a:r>
            <a:r>
              <a:rPr lang="en" sz="1600" b="1">
                <a:solidFill>
                  <a:srgbClr val="FFFFFF"/>
                </a:solidFill>
                <a:latin typeface="Nunito"/>
                <a:ea typeface="Nunito"/>
                <a:cs typeface="Nunito"/>
                <a:sym typeface="Nunito"/>
              </a:rPr>
              <a:t>Citizens increasingly care about climate change. Politicians would like data to build their campaigns.</a:t>
            </a:r>
            <a:endParaRPr sz="1600" b="1" i="0" u="none" strike="noStrike" cap="none">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688344" y="1401099"/>
            <a:ext cx="5046900" cy="735300"/>
          </a:xfrm>
          <a:prstGeom prst="rect">
            <a:avLst/>
          </a:prstGeom>
          <a:solidFill>
            <a:schemeClr val="lt2"/>
          </a:solidFill>
          <a:ln>
            <a:noFill/>
          </a:ln>
        </p:spPr>
        <p:txBody>
          <a:bodyPr spcFirstLastPara="1" wrap="square" lIns="91425" tIns="91425" rIns="91425" bIns="91425" anchor="ctr" anchorCtr="0">
            <a:noAutofit/>
          </a:bodyPr>
          <a:lstStyle/>
          <a:p>
            <a:pPr marL="742950" lvl="0" indent="0" algn="l" rtl="0">
              <a:spcBef>
                <a:spcPts val="0"/>
              </a:spcBef>
              <a:spcAft>
                <a:spcPts val="0"/>
              </a:spcAft>
              <a:buNone/>
            </a:pPr>
            <a:r>
              <a:rPr lang="en" sz="1500">
                <a:solidFill>
                  <a:srgbClr val="00237E"/>
                </a:solidFill>
                <a:latin typeface="Nunito"/>
                <a:ea typeface="Nunito"/>
                <a:cs typeface="Nunito"/>
                <a:sym typeface="Nunito"/>
              </a:rPr>
              <a:t>Proportion responding yes to</a:t>
            </a:r>
            <a:r>
              <a:rPr lang="en" sz="1500" b="1">
                <a:solidFill>
                  <a:srgbClr val="00237E"/>
                </a:solidFill>
                <a:latin typeface="Nunito"/>
                <a:ea typeface="Nunito"/>
                <a:cs typeface="Nunito"/>
                <a:sym typeface="Nunito"/>
              </a:rPr>
              <a:t> “Are you worried about climate change?”</a:t>
            </a:r>
            <a:endParaRPr b="1"/>
          </a:p>
        </p:txBody>
      </p:sp>
      <p:sp>
        <p:nvSpPr>
          <p:cNvPr id="148" name="Google Shape;148;p18"/>
          <p:cNvSpPr/>
          <p:nvPr/>
        </p:nvSpPr>
        <p:spPr>
          <a:xfrm>
            <a:off x="395425" y="1311925"/>
            <a:ext cx="924000" cy="914100"/>
          </a:xfrm>
          <a:prstGeom prst="ellipse">
            <a:avLst/>
          </a:prstGeom>
          <a:solidFill>
            <a:srgbClr val="00237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Nunito"/>
                <a:ea typeface="Nunito"/>
                <a:cs typeface="Nunito"/>
                <a:sym typeface="Nunito"/>
              </a:rPr>
              <a:t>1</a:t>
            </a:r>
            <a:endParaRPr sz="3000" b="1">
              <a:solidFill>
                <a:srgbClr val="FFFFFF"/>
              </a:solidFill>
              <a:latin typeface="Nunito"/>
              <a:ea typeface="Nunito"/>
              <a:cs typeface="Nunito"/>
              <a:sym typeface="Nunito"/>
            </a:endParaRPr>
          </a:p>
        </p:txBody>
      </p:sp>
      <p:sp>
        <p:nvSpPr>
          <p:cNvPr id="149" name="Google Shape;149;p18"/>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Prediction Problems</a:t>
            </a:r>
            <a:endParaRPr/>
          </a:p>
        </p:txBody>
      </p:sp>
      <p:sp>
        <p:nvSpPr>
          <p:cNvPr id="150" name="Google Shape;150;p18"/>
          <p:cNvSpPr/>
          <p:nvPr/>
        </p:nvSpPr>
        <p:spPr>
          <a:xfrm>
            <a:off x="336450" y="780950"/>
            <a:ext cx="8517300" cy="385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r>
              <a:rPr lang="en" sz="1500" i="1">
                <a:solidFill>
                  <a:srgbClr val="00237E"/>
                </a:solidFill>
                <a:latin typeface="Nunito"/>
                <a:ea typeface="Nunito"/>
                <a:cs typeface="Nunito"/>
                <a:sym typeface="Nunito"/>
              </a:rPr>
              <a:t>Using data from prior years, we aim to predict </a:t>
            </a:r>
            <a:r>
              <a:rPr lang="en" sz="1500" b="1" i="1">
                <a:solidFill>
                  <a:srgbClr val="00237E"/>
                </a:solidFill>
                <a:latin typeface="Nunito"/>
                <a:ea typeface="Nunito"/>
                <a:cs typeface="Nunito"/>
                <a:sym typeface="Nunito"/>
              </a:rPr>
              <a:t>future</a:t>
            </a:r>
            <a:r>
              <a:rPr lang="en" sz="1500" i="1">
                <a:solidFill>
                  <a:srgbClr val="00237E"/>
                </a:solidFill>
                <a:latin typeface="Nunito"/>
                <a:ea typeface="Nunito"/>
                <a:cs typeface="Nunito"/>
                <a:sym typeface="Nunito"/>
              </a:rPr>
              <a:t> climate beliefs by county</a:t>
            </a:r>
            <a:endParaRPr sz="2300" i="1">
              <a:solidFill>
                <a:srgbClr val="741B47"/>
              </a:solidFill>
              <a:latin typeface="Nunito"/>
              <a:ea typeface="Nunito"/>
              <a:cs typeface="Nunito"/>
              <a:sym typeface="Nunito"/>
            </a:endParaRPr>
          </a:p>
        </p:txBody>
      </p:sp>
      <p:sp>
        <p:nvSpPr>
          <p:cNvPr id="151" name="Google Shape;151;p18"/>
          <p:cNvSpPr/>
          <p:nvPr/>
        </p:nvSpPr>
        <p:spPr>
          <a:xfrm>
            <a:off x="688344" y="2529924"/>
            <a:ext cx="5046900" cy="735300"/>
          </a:xfrm>
          <a:prstGeom prst="rect">
            <a:avLst/>
          </a:prstGeom>
          <a:solidFill>
            <a:schemeClr val="lt2"/>
          </a:solidFill>
          <a:ln>
            <a:noFill/>
          </a:ln>
        </p:spPr>
        <p:txBody>
          <a:bodyPr spcFirstLastPara="1" wrap="square" lIns="91425" tIns="91425" rIns="91425" bIns="91425" anchor="ctr" anchorCtr="0">
            <a:noAutofit/>
          </a:bodyPr>
          <a:lstStyle/>
          <a:p>
            <a:pPr marL="742950" lvl="0" indent="0" algn="l" rtl="0">
              <a:spcBef>
                <a:spcPts val="0"/>
              </a:spcBef>
              <a:spcAft>
                <a:spcPts val="0"/>
              </a:spcAft>
              <a:buClr>
                <a:schemeClr val="dk1"/>
              </a:buClr>
              <a:buSzPts val="1100"/>
              <a:buFont typeface="Arial"/>
              <a:buNone/>
            </a:pPr>
            <a:r>
              <a:rPr lang="en" sz="1500">
                <a:solidFill>
                  <a:srgbClr val="00237E"/>
                </a:solidFill>
                <a:latin typeface="Nunito"/>
                <a:ea typeface="Nunito"/>
                <a:cs typeface="Nunito"/>
                <a:sym typeface="Nunito"/>
              </a:rPr>
              <a:t>Proportion responding yes to </a:t>
            </a:r>
            <a:r>
              <a:rPr lang="en" sz="1500" b="1">
                <a:solidFill>
                  <a:srgbClr val="00237E"/>
                </a:solidFill>
                <a:latin typeface="Nunito"/>
                <a:ea typeface="Nunito"/>
                <a:cs typeface="Nunito"/>
                <a:sym typeface="Nunito"/>
              </a:rPr>
              <a:t>“Do you support CO</a:t>
            </a:r>
            <a:r>
              <a:rPr lang="en" sz="1500" b="1" baseline="-25000">
                <a:solidFill>
                  <a:srgbClr val="00237E"/>
                </a:solidFill>
                <a:latin typeface="Nunito"/>
                <a:ea typeface="Nunito"/>
                <a:cs typeface="Nunito"/>
                <a:sym typeface="Nunito"/>
              </a:rPr>
              <a:t>2</a:t>
            </a:r>
            <a:r>
              <a:rPr lang="en" sz="1500" b="1">
                <a:solidFill>
                  <a:srgbClr val="00237E"/>
                </a:solidFill>
                <a:latin typeface="Nunito"/>
                <a:ea typeface="Nunito"/>
                <a:cs typeface="Nunito"/>
                <a:sym typeface="Nunito"/>
              </a:rPr>
              <a:t> limits on power plants?”</a:t>
            </a:r>
            <a:endParaRPr b="1"/>
          </a:p>
        </p:txBody>
      </p:sp>
      <p:sp>
        <p:nvSpPr>
          <p:cNvPr id="152" name="Google Shape;152;p18"/>
          <p:cNvSpPr/>
          <p:nvPr/>
        </p:nvSpPr>
        <p:spPr>
          <a:xfrm>
            <a:off x="395425" y="2440750"/>
            <a:ext cx="924000" cy="914100"/>
          </a:xfrm>
          <a:prstGeom prst="ellipse">
            <a:avLst/>
          </a:prstGeom>
          <a:solidFill>
            <a:srgbClr val="00237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rgbClr val="FFFFFF"/>
                </a:solidFill>
                <a:latin typeface="Nunito"/>
                <a:ea typeface="Nunito"/>
                <a:cs typeface="Nunito"/>
                <a:sym typeface="Nunito"/>
              </a:rPr>
              <a:t>2</a:t>
            </a:r>
            <a:endParaRPr/>
          </a:p>
        </p:txBody>
      </p:sp>
      <p:sp>
        <p:nvSpPr>
          <p:cNvPr id="153" name="Google Shape;153;p18"/>
          <p:cNvSpPr/>
          <p:nvPr/>
        </p:nvSpPr>
        <p:spPr>
          <a:xfrm>
            <a:off x="688344" y="3658749"/>
            <a:ext cx="5046900" cy="735300"/>
          </a:xfrm>
          <a:prstGeom prst="rect">
            <a:avLst/>
          </a:prstGeom>
          <a:solidFill>
            <a:schemeClr val="lt2"/>
          </a:solidFill>
          <a:ln>
            <a:noFill/>
          </a:ln>
        </p:spPr>
        <p:txBody>
          <a:bodyPr spcFirstLastPara="1" wrap="square" lIns="91425" tIns="91425" rIns="91425" bIns="91425" anchor="ctr" anchorCtr="0">
            <a:noAutofit/>
          </a:bodyPr>
          <a:lstStyle/>
          <a:p>
            <a:pPr marL="742950" lvl="0" indent="0" algn="l" rtl="0">
              <a:spcBef>
                <a:spcPts val="0"/>
              </a:spcBef>
              <a:spcAft>
                <a:spcPts val="0"/>
              </a:spcAft>
              <a:buNone/>
            </a:pPr>
            <a:endParaRPr sz="1500">
              <a:solidFill>
                <a:srgbClr val="00237E"/>
              </a:solidFill>
              <a:latin typeface="Nunito"/>
              <a:ea typeface="Nunito"/>
              <a:cs typeface="Nunito"/>
              <a:sym typeface="Nunito"/>
            </a:endParaRPr>
          </a:p>
          <a:p>
            <a:pPr marL="742950" lvl="0" indent="0" algn="l" rtl="0">
              <a:spcBef>
                <a:spcPts val="0"/>
              </a:spcBef>
              <a:spcAft>
                <a:spcPts val="0"/>
              </a:spcAft>
              <a:buClr>
                <a:schemeClr val="dk1"/>
              </a:buClr>
              <a:buSzPts val="1100"/>
              <a:buFont typeface="Arial"/>
              <a:buNone/>
            </a:pPr>
            <a:r>
              <a:rPr lang="en" sz="1500">
                <a:solidFill>
                  <a:srgbClr val="00237E"/>
                </a:solidFill>
                <a:latin typeface="Nunito"/>
                <a:ea typeface="Nunito"/>
                <a:cs typeface="Nunito"/>
                <a:sym typeface="Nunito"/>
              </a:rPr>
              <a:t>Proportion responding yes to </a:t>
            </a:r>
            <a:r>
              <a:rPr lang="en" sz="1500" b="1">
                <a:solidFill>
                  <a:srgbClr val="00237E"/>
                </a:solidFill>
                <a:latin typeface="Nunito"/>
                <a:ea typeface="Nunito"/>
                <a:cs typeface="Nunito"/>
                <a:sym typeface="Nunito"/>
              </a:rPr>
              <a:t>“Do you think climate change will harm people in the US?”</a:t>
            </a:r>
            <a:endParaRPr sz="1500" b="1">
              <a:solidFill>
                <a:srgbClr val="00237E"/>
              </a:solidFill>
              <a:latin typeface="Nunito"/>
              <a:ea typeface="Nunito"/>
              <a:cs typeface="Nunito"/>
              <a:sym typeface="Nunito"/>
            </a:endParaRPr>
          </a:p>
          <a:p>
            <a:pPr marL="0" lvl="0" indent="0" algn="l" rtl="0">
              <a:spcBef>
                <a:spcPts val="0"/>
              </a:spcBef>
              <a:spcAft>
                <a:spcPts val="0"/>
              </a:spcAft>
              <a:buNone/>
            </a:pPr>
            <a:endParaRPr b="1"/>
          </a:p>
        </p:txBody>
      </p:sp>
      <p:sp>
        <p:nvSpPr>
          <p:cNvPr id="154" name="Google Shape;154;p18"/>
          <p:cNvSpPr/>
          <p:nvPr/>
        </p:nvSpPr>
        <p:spPr>
          <a:xfrm>
            <a:off x="395425" y="3569575"/>
            <a:ext cx="924000" cy="914100"/>
          </a:xfrm>
          <a:prstGeom prst="ellipse">
            <a:avLst/>
          </a:prstGeom>
          <a:solidFill>
            <a:srgbClr val="00237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rgbClr val="FFFFFF"/>
                </a:solidFill>
                <a:latin typeface="Nunito"/>
                <a:ea typeface="Nunito"/>
                <a:cs typeface="Nunito"/>
                <a:sym typeface="Nunito"/>
              </a:rPr>
              <a:t>3</a:t>
            </a:r>
            <a:endParaRPr/>
          </a:p>
        </p:txBody>
      </p:sp>
      <p:sp>
        <p:nvSpPr>
          <p:cNvPr id="155" name="Google Shape;155;p18"/>
          <p:cNvSpPr/>
          <p:nvPr/>
        </p:nvSpPr>
        <p:spPr>
          <a:xfrm>
            <a:off x="5923600" y="1683161"/>
            <a:ext cx="157200" cy="24198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6366050" y="1883025"/>
            <a:ext cx="2394600" cy="263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Nunito Medium"/>
                <a:ea typeface="Nunito Medium"/>
                <a:cs typeface="Nunito Medium"/>
                <a:sym typeface="Nunito Medium"/>
              </a:rPr>
              <a:t>Resource Allocation</a:t>
            </a:r>
            <a:endParaRPr dirty="0">
              <a:solidFill>
                <a:schemeClr val="lt1"/>
              </a:solidFill>
              <a:latin typeface="Nunito Medium"/>
              <a:ea typeface="Nunito Medium"/>
              <a:cs typeface="Nunito Medium"/>
              <a:sym typeface="Nunito Medium"/>
            </a:endParaRPr>
          </a:p>
        </p:txBody>
      </p:sp>
      <p:sp>
        <p:nvSpPr>
          <p:cNvPr id="157" name="Google Shape;157;p18"/>
          <p:cNvSpPr/>
          <p:nvPr/>
        </p:nvSpPr>
        <p:spPr>
          <a:xfrm>
            <a:off x="6366050" y="2146750"/>
            <a:ext cx="2394600" cy="1737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unito"/>
                <a:ea typeface="Nunito"/>
                <a:cs typeface="Nunito"/>
                <a:sym typeface="Nunito"/>
              </a:rPr>
              <a:t>Allow politicians to use climate opinion data to drive campaigns (i.e. messaging, advertising dollars, location of climate events)</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Sets Used</a:t>
            </a:r>
            <a:endParaRPr/>
          </a:p>
        </p:txBody>
      </p:sp>
      <p:sp>
        <p:nvSpPr>
          <p:cNvPr id="163" name="Google Shape;163;p19"/>
          <p:cNvSpPr/>
          <p:nvPr/>
        </p:nvSpPr>
        <p:spPr>
          <a:xfrm>
            <a:off x="416625" y="914800"/>
            <a:ext cx="2589000" cy="4209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unito"/>
                <a:ea typeface="Nunito"/>
                <a:cs typeface="Nunito"/>
                <a:sym typeface="Nunito"/>
              </a:rPr>
              <a:t>Target</a:t>
            </a:r>
            <a:endParaRPr b="1">
              <a:solidFill>
                <a:srgbClr val="FFFFFF"/>
              </a:solidFill>
              <a:latin typeface="Nunito"/>
              <a:ea typeface="Nunito"/>
              <a:cs typeface="Nunito"/>
              <a:sym typeface="Nunito"/>
            </a:endParaRPr>
          </a:p>
          <a:p>
            <a:pPr marL="0" lvl="0" indent="0" algn="ctr" rtl="0">
              <a:spcBef>
                <a:spcPts val="0"/>
              </a:spcBef>
              <a:spcAft>
                <a:spcPts val="0"/>
              </a:spcAft>
              <a:buNone/>
            </a:pPr>
            <a:r>
              <a:rPr lang="en" sz="1000" b="1">
                <a:solidFill>
                  <a:srgbClr val="FFFFFF"/>
                </a:solidFill>
                <a:latin typeface="Nunito"/>
                <a:ea typeface="Nunito"/>
                <a:cs typeface="Nunito"/>
                <a:sym typeface="Nunito"/>
              </a:rPr>
              <a:t>% of people who...</a:t>
            </a:r>
            <a:endParaRPr sz="1000" b="1">
              <a:solidFill>
                <a:srgbClr val="FFFFFF"/>
              </a:solidFill>
              <a:latin typeface="Nunito"/>
              <a:ea typeface="Nunito"/>
              <a:cs typeface="Nunito"/>
              <a:sym typeface="Nunito"/>
            </a:endParaRPr>
          </a:p>
        </p:txBody>
      </p:sp>
      <p:sp>
        <p:nvSpPr>
          <p:cNvPr id="164" name="Google Shape;164;p19"/>
          <p:cNvSpPr/>
          <p:nvPr/>
        </p:nvSpPr>
        <p:spPr>
          <a:xfrm>
            <a:off x="3379375" y="914800"/>
            <a:ext cx="5486700" cy="4209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unito"/>
                <a:ea typeface="Nunito"/>
                <a:cs typeface="Nunito"/>
                <a:sym typeface="Nunito"/>
              </a:rPr>
              <a:t>Features</a:t>
            </a:r>
            <a:endParaRPr b="1">
              <a:solidFill>
                <a:srgbClr val="FFFFFF"/>
              </a:solidFill>
              <a:latin typeface="Nunito"/>
              <a:ea typeface="Nunito"/>
              <a:cs typeface="Nunito"/>
              <a:sym typeface="Nunito"/>
            </a:endParaRPr>
          </a:p>
        </p:txBody>
      </p:sp>
      <p:sp>
        <p:nvSpPr>
          <p:cNvPr id="165" name="Google Shape;165;p19"/>
          <p:cNvSpPr/>
          <p:nvPr/>
        </p:nvSpPr>
        <p:spPr>
          <a:xfrm>
            <a:off x="3676600" y="18789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Voting data from general &amp; midterm elections</a:t>
            </a:r>
            <a:endParaRPr sz="1200">
              <a:latin typeface="Nunito SemiBold"/>
              <a:ea typeface="Nunito SemiBold"/>
              <a:cs typeface="Nunito SemiBold"/>
              <a:sym typeface="Nunito SemiBold"/>
            </a:endParaRPr>
          </a:p>
        </p:txBody>
      </p:sp>
      <p:sp>
        <p:nvSpPr>
          <p:cNvPr id="166" name="Google Shape;166;p19"/>
          <p:cNvSpPr/>
          <p:nvPr/>
        </p:nvSpPr>
        <p:spPr>
          <a:xfrm>
            <a:off x="5383750" y="18789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County population &amp; educational attainment</a:t>
            </a:r>
            <a:endParaRPr sz="1200">
              <a:latin typeface="Nunito SemiBold"/>
              <a:ea typeface="Nunito SemiBold"/>
              <a:cs typeface="Nunito SemiBold"/>
              <a:sym typeface="Nunito SemiBold"/>
            </a:endParaRPr>
          </a:p>
        </p:txBody>
      </p:sp>
      <p:sp>
        <p:nvSpPr>
          <p:cNvPr id="167" name="Google Shape;167;p19"/>
          <p:cNvSpPr/>
          <p:nvPr/>
        </p:nvSpPr>
        <p:spPr>
          <a:xfrm>
            <a:off x="7090900" y="18789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Unemployment rate &amp; employment in “extractive” industries</a:t>
            </a:r>
            <a:endParaRPr sz="1200">
              <a:latin typeface="Nunito SemiBold"/>
              <a:ea typeface="Nunito SemiBold"/>
              <a:cs typeface="Nunito SemiBold"/>
              <a:sym typeface="Nunito SemiBold"/>
            </a:endParaRPr>
          </a:p>
        </p:txBody>
      </p:sp>
      <p:sp>
        <p:nvSpPr>
          <p:cNvPr id="168" name="Google Shape;168;p19"/>
          <p:cNvSpPr/>
          <p:nvPr/>
        </p:nvSpPr>
        <p:spPr>
          <a:xfrm>
            <a:off x="5383750" y="1508900"/>
            <a:ext cx="1759500" cy="187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37E"/>
                </a:solidFill>
                <a:latin typeface="Nunito"/>
                <a:ea typeface="Nunito"/>
                <a:cs typeface="Nunito"/>
                <a:sym typeface="Nunito"/>
              </a:rPr>
              <a:t>Demographic Data</a:t>
            </a:r>
            <a:endParaRPr b="1">
              <a:solidFill>
                <a:srgbClr val="00237E"/>
              </a:solidFill>
              <a:latin typeface="Nunito"/>
              <a:ea typeface="Nunito"/>
              <a:cs typeface="Nunito"/>
              <a:sym typeface="Nunito"/>
            </a:endParaRPr>
          </a:p>
        </p:txBody>
      </p:sp>
      <p:cxnSp>
        <p:nvCxnSpPr>
          <p:cNvPr id="169" name="Google Shape;169;p19"/>
          <p:cNvCxnSpPr>
            <a:stCxn id="165" idx="0"/>
            <a:endCxn id="168" idx="1"/>
          </p:cNvCxnSpPr>
          <p:nvPr/>
        </p:nvCxnSpPr>
        <p:spPr>
          <a:xfrm rot="-5400000">
            <a:off x="4777600" y="1272600"/>
            <a:ext cx="276300" cy="936300"/>
          </a:xfrm>
          <a:prstGeom prst="bentConnector2">
            <a:avLst/>
          </a:prstGeom>
          <a:noFill/>
          <a:ln w="9525" cap="flat" cmpd="sng">
            <a:solidFill>
              <a:schemeClr val="dk2"/>
            </a:solidFill>
            <a:prstDash val="solid"/>
            <a:round/>
            <a:headEnd type="none" w="med" len="med"/>
            <a:tailEnd type="none" w="med" len="med"/>
          </a:ln>
        </p:spPr>
      </p:cxnSp>
      <p:cxnSp>
        <p:nvCxnSpPr>
          <p:cNvPr id="170" name="Google Shape;170;p19"/>
          <p:cNvCxnSpPr>
            <a:stCxn id="168" idx="3"/>
            <a:endCxn id="167" idx="0"/>
          </p:cNvCxnSpPr>
          <p:nvPr/>
        </p:nvCxnSpPr>
        <p:spPr>
          <a:xfrm>
            <a:off x="7143250" y="1602500"/>
            <a:ext cx="718800" cy="276300"/>
          </a:xfrm>
          <a:prstGeom prst="bentConnector2">
            <a:avLst/>
          </a:prstGeom>
          <a:noFill/>
          <a:ln w="9525" cap="flat" cmpd="sng">
            <a:solidFill>
              <a:schemeClr val="dk2"/>
            </a:solidFill>
            <a:prstDash val="solid"/>
            <a:round/>
            <a:headEnd type="none" w="med" len="med"/>
            <a:tailEnd type="none" w="med" len="med"/>
          </a:ln>
        </p:spPr>
      </p:cxnSp>
      <p:sp>
        <p:nvSpPr>
          <p:cNvPr id="171" name="Google Shape;171;p19"/>
          <p:cNvSpPr/>
          <p:nvPr/>
        </p:nvSpPr>
        <p:spPr>
          <a:xfrm>
            <a:off x="3676600" y="33035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Extreme heat events</a:t>
            </a:r>
            <a:endParaRPr sz="1200">
              <a:latin typeface="Nunito SemiBold"/>
              <a:ea typeface="Nunito SemiBold"/>
              <a:cs typeface="Nunito SemiBold"/>
              <a:sym typeface="Nunito SemiBold"/>
            </a:endParaRPr>
          </a:p>
        </p:txBody>
      </p:sp>
      <p:sp>
        <p:nvSpPr>
          <p:cNvPr id="172" name="Google Shape;172;p19"/>
          <p:cNvSpPr/>
          <p:nvPr/>
        </p:nvSpPr>
        <p:spPr>
          <a:xfrm>
            <a:off x="5383750" y="33035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 of fossil fuel plants per countries </a:t>
            </a:r>
            <a:endParaRPr sz="1200">
              <a:latin typeface="Nunito SemiBold"/>
              <a:ea typeface="Nunito SemiBold"/>
              <a:cs typeface="Nunito SemiBold"/>
              <a:sym typeface="Nunito SemiBold"/>
            </a:endParaRPr>
          </a:p>
        </p:txBody>
      </p:sp>
      <p:sp>
        <p:nvSpPr>
          <p:cNvPr id="173" name="Google Shape;173;p19"/>
          <p:cNvSpPr/>
          <p:nvPr/>
        </p:nvSpPr>
        <p:spPr>
          <a:xfrm>
            <a:off x="7090900" y="3303500"/>
            <a:ext cx="1542000" cy="78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Nunito SemiBold"/>
                <a:ea typeface="Nunito SemiBold"/>
                <a:cs typeface="Nunito SemiBold"/>
                <a:sym typeface="Nunito SemiBold"/>
              </a:rPr>
              <a:t>Times a president mentioned “Climate”</a:t>
            </a:r>
            <a:endParaRPr sz="1200">
              <a:latin typeface="Nunito SemiBold"/>
              <a:ea typeface="Nunito SemiBold"/>
              <a:cs typeface="Nunito SemiBold"/>
              <a:sym typeface="Nunito SemiBold"/>
            </a:endParaRPr>
          </a:p>
        </p:txBody>
      </p:sp>
      <p:sp>
        <p:nvSpPr>
          <p:cNvPr id="174" name="Google Shape;174;p19"/>
          <p:cNvSpPr/>
          <p:nvPr/>
        </p:nvSpPr>
        <p:spPr>
          <a:xfrm>
            <a:off x="5310325" y="2933500"/>
            <a:ext cx="1833000" cy="187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37E"/>
                </a:solidFill>
                <a:latin typeface="Nunito"/>
                <a:ea typeface="Nunito"/>
                <a:cs typeface="Nunito"/>
                <a:sym typeface="Nunito"/>
              </a:rPr>
              <a:t>Environmental Data</a:t>
            </a:r>
            <a:endParaRPr b="1">
              <a:solidFill>
                <a:srgbClr val="00237E"/>
              </a:solidFill>
              <a:latin typeface="Nunito"/>
              <a:ea typeface="Nunito"/>
              <a:cs typeface="Nunito"/>
              <a:sym typeface="Nunito"/>
            </a:endParaRPr>
          </a:p>
        </p:txBody>
      </p:sp>
      <p:cxnSp>
        <p:nvCxnSpPr>
          <p:cNvPr id="175" name="Google Shape;175;p19"/>
          <p:cNvCxnSpPr>
            <a:stCxn id="171" idx="0"/>
            <a:endCxn id="174" idx="1"/>
          </p:cNvCxnSpPr>
          <p:nvPr/>
        </p:nvCxnSpPr>
        <p:spPr>
          <a:xfrm rot="-5400000">
            <a:off x="4740850" y="2733950"/>
            <a:ext cx="276300" cy="862800"/>
          </a:xfrm>
          <a:prstGeom prst="bentConnector2">
            <a:avLst/>
          </a:prstGeom>
          <a:noFill/>
          <a:ln w="9525" cap="flat" cmpd="sng">
            <a:solidFill>
              <a:schemeClr val="dk2"/>
            </a:solidFill>
            <a:prstDash val="solid"/>
            <a:round/>
            <a:headEnd type="none" w="med" len="med"/>
            <a:tailEnd type="none" w="med" len="med"/>
          </a:ln>
        </p:spPr>
      </p:cxnSp>
      <p:cxnSp>
        <p:nvCxnSpPr>
          <p:cNvPr id="176" name="Google Shape;176;p19"/>
          <p:cNvCxnSpPr>
            <a:stCxn id="174" idx="3"/>
            <a:endCxn id="173" idx="0"/>
          </p:cNvCxnSpPr>
          <p:nvPr/>
        </p:nvCxnSpPr>
        <p:spPr>
          <a:xfrm>
            <a:off x="7143325" y="3027100"/>
            <a:ext cx="718500" cy="276300"/>
          </a:xfrm>
          <a:prstGeom prst="bentConnector2">
            <a:avLst/>
          </a:prstGeom>
          <a:noFill/>
          <a:ln w="9525" cap="flat" cmpd="sng">
            <a:solidFill>
              <a:schemeClr val="dk2"/>
            </a:solidFill>
            <a:prstDash val="solid"/>
            <a:round/>
            <a:headEnd type="none" w="med" len="med"/>
            <a:tailEnd type="none" w="med" len="med"/>
          </a:ln>
        </p:spPr>
      </p:cxnSp>
      <p:sp>
        <p:nvSpPr>
          <p:cNvPr id="177" name="Google Shape;177;p19"/>
          <p:cNvSpPr/>
          <p:nvPr/>
        </p:nvSpPr>
        <p:spPr>
          <a:xfrm>
            <a:off x="3379375" y="4288175"/>
            <a:ext cx="5486700" cy="3855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 sz="1200" b="1" dirty="0">
                <a:solidFill>
                  <a:srgbClr val="00237E"/>
                </a:solidFill>
                <a:latin typeface="Nunito"/>
                <a:ea typeface="Nunito"/>
                <a:cs typeface="Nunito"/>
                <a:sym typeface="Nunito"/>
              </a:rPr>
              <a:t>Largest limitation: </a:t>
            </a:r>
            <a:r>
              <a:rPr lang="en" sz="1200" b="1" dirty="0">
                <a:solidFill>
                  <a:srgbClr val="741B47"/>
                </a:solidFill>
                <a:latin typeface="Nunito"/>
                <a:ea typeface="Nunito"/>
                <a:cs typeface="Nunito"/>
                <a:sym typeface="Nunito"/>
              </a:rPr>
              <a:t>finding national datasets</a:t>
            </a:r>
            <a:r>
              <a:rPr lang="en" sz="1200" b="1" dirty="0">
                <a:solidFill>
                  <a:srgbClr val="00237E"/>
                </a:solidFill>
                <a:latin typeface="Nunito"/>
                <a:ea typeface="Nunito"/>
                <a:cs typeface="Nunito"/>
                <a:sym typeface="Nunito"/>
              </a:rPr>
              <a:t> at a </a:t>
            </a:r>
            <a:r>
              <a:rPr lang="en" sz="1200" b="1" dirty="0">
                <a:solidFill>
                  <a:srgbClr val="741B47"/>
                </a:solidFill>
                <a:latin typeface="Nunito"/>
                <a:ea typeface="Nunito"/>
                <a:cs typeface="Nunito"/>
                <a:sym typeface="Nunito"/>
              </a:rPr>
              <a:t>county-level</a:t>
            </a:r>
            <a:endParaRPr sz="2000" b="1" dirty="0">
              <a:solidFill>
                <a:srgbClr val="741B47"/>
              </a:solidFill>
              <a:latin typeface="Nunito"/>
              <a:ea typeface="Nunito"/>
              <a:cs typeface="Nunito"/>
              <a:sym typeface="Nunito"/>
            </a:endParaRPr>
          </a:p>
        </p:txBody>
      </p:sp>
      <p:sp>
        <p:nvSpPr>
          <p:cNvPr id="178" name="Google Shape;178;p19"/>
          <p:cNvSpPr/>
          <p:nvPr/>
        </p:nvSpPr>
        <p:spPr>
          <a:xfrm>
            <a:off x="416622" y="1518725"/>
            <a:ext cx="2589000" cy="735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0237E"/>
                </a:solidFill>
                <a:latin typeface="Nunito"/>
                <a:ea typeface="Nunito"/>
                <a:cs typeface="Nunito"/>
                <a:sym typeface="Nunito"/>
              </a:rPr>
              <a:t>Are worried about climate change</a:t>
            </a:r>
            <a:endParaRPr sz="1100" b="1"/>
          </a:p>
        </p:txBody>
      </p:sp>
      <p:sp>
        <p:nvSpPr>
          <p:cNvPr id="179" name="Google Shape;179;p19"/>
          <p:cNvSpPr/>
          <p:nvPr/>
        </p:nvSpPr>
        <p:spPr>
          <a:xfrm>
            <a:off x="416622" y="2536350"/>
            <a:ext cx="2589000" cy="735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0237E"/>
                </a:solidFill>
                <a:latin typeface="Nunito"/>
                <a:ea typeface="Nunito"/>
                <a:cs typeface="Nunito"/>
                <a:sym typeface="Nunito"/>
              </a:rPr>
              <a:t>Support CO</a:t>
            </a:r>
            <a:r>
              <a:rPr lang="en" sz="1200" b="1" baseline="-25000">
                <a:solidFill>
                  <a:srgbClr val="00237E"/>
                </a:solidFill>
                <a:latin typeface="Nunito"/>
                <a:ea typeface="Nunito"/>
                <a:cs typeface="Nunito"/>
                <a:sym typeface="Nunito"/>
              </a:rPr>
              <a:t>2</a:t>
            </a:r>
            <a:r>
              <a:rPr lang="en" sz="1200" b="1">
                <a:solidFill>
                  <a:srgbClr val="00237E"/>
                </a:solidFill>
                <a:latin typeface="Nunito"/>
                <a:ea typeface="Nunito"/>
                <a:cs typeface="Nunito"/>
                <a:sym typeface="Nunito"/>
              </a:rPr>
              <a:t> limits on power plants</a:t>
            </a:r>
            <a:endParaRPr sz="1100" b="1"/>
          </a:p>
        </p:txBody>
      </p:sp>
      <p:sp>
        <p:nvSpPr>
          <p:cNvPr id="180" name="Google Shape;180;p19"/>
          <p:cNvSpPr/>
          <p:nvPr/>
        </p:nvSpPr>
        <p:spPr>
          <a:xfrm>
            <a:off x="416622" y="3553975"/>
            <a:ext cx="2589000" cy="735300"/>
          </a:xfrm>
          <a:prstGeom prst="rect">
            <a:avLst/>
          </a:prstGeom>
          <a:solidFill>
            <a:schemeClr val="lt2"/>
          </a:solidFill>
          <a:ln>
            <a:noFill/>
          </a:ln>
        </p:spPr>
        <p:txBody>
          <a:bodyPr spcFirstLastPara="1" wrap="square" lIns="91425" tIns="91425" rIns="91425" bIns="91425" anchor="ctr" anchorCtr="0">
            <a:noAutofit/>
          </a:bodyPr>
          <a:lstStyle/>
          <a:p>
            <a:pPr marL="742950" lvl="0" indent="0" algn="ctr" rtl="0">
              <a:spcBef>
                <a:spcPts val="0"/>
              </a:spcBef>
              <a:spcAft>
                <a:spcPts val="0"/>
              </a:spcAft>
              <a:buNone/>
            </a:pPr>
            <a:endParaRPr sz="1200">
              <a:solidFill>
                <a:srgbClr val="00237E"/>
              </a:solidFill>
              <a:latin typeface="Nunito"/>
              <a:ea typeface="Nunito"/>
              <a:cs typeface="Nunito"/>
              <a:sym typeface="Nunito"/>
            </a:endParaRPr>
          </a:p>
          <a:p>
            <a:pPr marL="0" lvl="0" indent="0" algn="ctr" rtl="0">
              <a:spcBef>
                <a:spcPts val="0"/>
              </a:spcBef>
              <a:spcAft>
                <a:spcPts val="0"/>
              </a:spcAft>
              <a:buNone/>
            </a:pPr>
            <a:r>
              <a:rPr lang="en" sz="1200" b="1">
                <a:solidFill>
                  <a:srgbClr val="00237E"/>
                </a:solidFill>
                <a:latin typeface="Nunito"/>
                <a:ea typeface="Nunito"/>
                <a:cs typeface="Nunito"/>
                <a:sym typeface="Nunito"/>
              </a:rPr>
              <a:t>Think climate change will harm people in the US</a:t>
            </a:r>
            <a:endParaRPr sz="1200" b="1">
              <a:solidFill>
                <a:srgbClr val="00237E"/>
              </a:solidFill>
              <a:latin typeface="Nunito"/>
              <a:ea typeface="Nunito"/>
              <a:cs typeface="Nunito"/>
              <a:sym typeface="Nunito"/>
            </a:endParaRPr>
          </a:p>
          <a:p>
            <a:pPr marL="0" lvl="0" indent="0" algn="ctr" rtl="0">
              <a:spcBef>
                <a:spcPts val="0"/>
              </a:spcBef>
              <a:spcAft>
                <a:spcPts val="0"/>
              </a:spcAft>
              <a:buNone/>
            </a:pPr>
            <a:endParaRPr sz="11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p:nvPr/>
        </p:nvSpPr>
        <p:spPr>
          <a:xfrm>
            <a:off x="433663" y="1543388"/>
            <a:ext cx="3524400" cy="749700"/>
          </a:xfrm>
          <a:prstGeom prst="rect">
            <a:avLst/>
          </a:prstGeom>
          <a:solidFill>
            <a:srgbClr val="EFEFE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186" name="Google Shape;186;p20"/>
          <p:cNvSpPr txBox="1"/>
          <p:nvPr/>
        </p:nvSpPr>
        <p:spPr>
          <a:xfrm>
            <a:off x="436328" y="1580620"/>
            <a:ext cx="3524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Nunito"/>
                <a:ea typeface="Nunito"/>
                <a:cs typeface="Nunito"/>
                <a:sym typeface="Nunito"/>
              </a:rPr>
              <a:t>Dealing with county naming conventions: </a:t>
            </a:r>
            <a:endParaRPr sz="12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Some datasets refer to some counties in LA as “Parish;” others call them “County. Analogous issues with VA. </a:t>
            </a:r>
            <a:endParaRPr sz="1000">
              <a:solidFill>
                <a:schemeClr val="dk1"/>
              </a:solidFill>
              <a:latin typeface="Nunito"/>
              <a:ea typeface="Nunito"/>
              <a:cs typeface="Nunito"/>
              <a:sym typeface="Nunito"/>
            </a:endParaRPr>
          </a:p>
          <a:p>
            <a:pPr marL="0" lvl="0" indent="0" algn="l" rtl="0">
              <a:spcBef>
                <a:spcPts val="0"/>
              </a:spcBef>
              <a:spcAft>
                <a:spcPts val="0"/>
              </a:spcAft>
              <a:buNone/>
            </a:pPr>
            <a:endParaRPr sz="1200" b="1">
              <a:solidFill>
                <a:schemeClr val="dk1"/>
              </a:solidFill>
              <a:latin typeface="Nunito"/>
              <a:ea typeface="Nunito"/>
              <a:cs typeface="Nunito"/>
              <a:sym typeface="Nunito"/>
            </a:endParaRPr>
          </a:p>
        </p:txBody>
      </p:sp>
      <p:sp>
        <p:nvSpPr>
          <p:cNvPr id="187" name="Google Shape;187;p20"/>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188" name="Google Shape;188;p20"/>
          <p:cNvSpPr/>
          <p:nvPr/>
        </p:nvSpPr>
        <p:spPr>
          <a:xfrm>
            <a:off x="864438" y="959250"/>
            <a:ext cx="2593800" cy="3216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unito"/>
                <a:ea typeface="Nunito"/>
                <a:cs typeface="Nunito"/>
                <a:sym typeface="Nunito"/>
              </a:rPr>
              <a:t>Major Challenges</a:t>
            </a:r>
            <a:endParaRPr sz="1000" b="1">
              <a:solidFill>
                <a:srgbClr val="FFFFFF"/>
              </a:solidFill>
              <a:latin typeface="Nunito"/>
              <a:ea typeface="Nunito"/>
              <a:cs typeface="Nunito"/>
              <a:sym typeface="Nunito"/>
            </a:endParaRPr>
          </a:p>
        </p:txBody>
      </p:sp>
      <p:sp>
        <p:nvSpPr>
          <p:cNvPr id="189" name="Google Shape;189;p20"/>
          <p:cNvSpPr/>
          <p:nvPr/>
        </p:nvSpPr>
        <p:spPr>
          <a:xfrm>
            <a:off x="5299338" y="959250"/>
            <a:ext cx="2593800" cy="3216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unito"/>
                <a:ea typeface="Nunito"/>
                <a:cs typeface="Nunito"/>
                <a:sym typeface="Nunito"/>
              </a:rPr>
              <a:t>Output</a:t>
            </a:r>
            <a:endParaRPr sz="1000" b="1">
              <a:solidFill>
                <a:srgbClr val="FFFFFF"/>
              </a:solidFill>
              <a:latin typeface="Nunito"/>
              <a:ea typeface="Nunito"/>
              <a:cs typeface="Nunito"/>
              <a:sym typeface="Nunito"/>
            </a:endParaRPr>
          </a:p>
        </p:txBody>
      </p:sp>
      <p:sp>
        <p:nvSpPr>
          <p:cNvPr id="190" name="Google Shape;190;p20"/>
          <p:cNvSpPr/>
          <p:nvPr/>
        </p:nvSpPr>
        <p:spPr>
          <a:xfrm>
            <a:off x="361963" y="1543388"/>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sp>
        <p:nvSpPr>
          <p:cNvPr id="191" name="Google Shape;191;p20"/>
          <p:cNvSpPr/>
          <p:nvPr/>
        </p:nvSpPr>
        <p:spPr>
          <a:xfrm>
            <a:off x="433663" y="2594663"/>
            <a:ext cx="3524400" cy="749700"/>
          </a:xfrm>
          <a:prstGeom prst="rect">
            <a:avLst/>
          </a:prstGeom>
          <a:solidFill>
            <a:srgbClr val="EFEFE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192" name="Google Shape;192;p20"/>
          <p:cNvSpPr txBox="1"/>
          <p:nvPr/>
        </p:nvSpPr>
        <p:spPr>
          <a:xfrm>
            <a:off x="433663" y="2555626"/>
            <a:ext cx="3524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dirty="0">
                <a:solidFill>
                  <a:schemeClr val="dk1"/>
                </a:solidFill>
                <a:latin typeface="Nunito"/>
                <a:ea typeface="Nunito"/>
                <a:cs typeface="Nunito"/>
                <a:sym typeface="Nunito"/>
              </a:rPr>
              <a:t>Merging without dropping rows: </a:t>
            </a:r>
            <a:endParaRPr sz="1200" b="1" dirty="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000" dirty="0">
                <a:solidFill>
                  <a:schemeClr val="dk1"/>
                </a:solidFill>
                <a:latin typeface="Nunito"/>
                <a:ea typeface="Nunito"/>
                <a:cs typeface="Nunito"/>
                <a:sym typeface="Nunito"/>
              </a:rPr>
              <a:t>First ensured all target datasets had same counties. Then checked for NaN after left merging all features with target. </a:t>
            </a:r>
            <a:endParaRPr sz="1000" dirty="0">
              <a:solidFill>
                <a:schemeClr val="dk1"/>
              </a:solidFill>
              <a:latin typeface="Nunito"/>
              <a:ea typeface="Nunito"/>
              <a:cs typeface="Nunito"/>
              <a:sym typeface="Nunito"/>
            </a:endParaRPr>
          </a:p>
          <a:p>
            <a:pPr marL="0" lvl="0" indent="0" algn="l" rtl="0">
              <a:spcBef>
                <a:spcPts val="0"/>
              </a:spcBef>
              <a:spcAft>
                <a:spcPts val="0"/>
              </a:spcAft>
              <a:buNone/>
            </a:pPr>
            <a:endParaRPr sz="1200" b="1" dirty="0">
              <a:solidFill>
                <a:schemeClr val="dk1"/>
              </a:solidFill>
              <a:latin typeface="Nunito"/>
              <a:ea typeface="Nunito"/>
              <a:cs typeface="Nunito"/>
              <a:sym typeface="Nunito"/>
            </a:endParaRPr>
          </a:p>
        </p:txBody>
      </p:sp>
      <p:sp>
        <p:nvSpPr>
          <p:cNvPr id="193" name="Google Shape;193;p20"/>
          <p:cNvSpPr/>
          <p:nvPr/>
        </p:nvSpPr>
        <p:spPr>
          <a:xfrm>
            <a:off x="361963" y="2594663"/>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grpSp>
        <p:nvGrpSpPr>
          <p:cNvPr id="194" name="Google Shape;194;p20"/>
          <p:cNvGrpSpPr/>
          <p:nvPr/>
        </p:nvGrpSpPr>
        <p:grpSpPr>
          <a:xfrm>
            <a:off x="361963" y="3683163"/>
            <a:ext cx="3598766" cy="749700"/>
            <a:chOff x="361963" y="3770713"/>
            <a:chExt cx="3598766" cy="749700"/>
          </a:xfrm>
        </p:grpSpPr>
        <p:sp>
          <p:nvSpPr>
            <p:cNvPr id="195" name="Google Shape;195;p20"/>
            <p:cNvSpPr/>
            <p:nvPr/>
          </p:nvSpPr>
          <p:spPr>
            <a:xfrm>
              <a:off x="433663" y="3770713"/>
              <a:ext cx="3524400" cy="749700"/>
            </a:xfrm>
            <a:prstGeom prst="rect">
              <a:avLst/>
            </a:prstGeom>
            <a:solidFill>
              <a:srgbClr val="EFEFE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000">
                <a:solidFill>
                  <a:schemeClr val="dk1"/>
                </a:solidFill>
                <a:latin typeface="Nunito"/>
                <a:ea typeface="Nunito"/>
                <a:cs typeface="Nunito"/>
                <a:sym typeface="Nunito"/>
              </a:endParaRPr>
            </a:p>
          </p:txBody>
        </p:sp>
        <p:sp>
          <p:nvSpPr>
            <p:cNvPr id="196" name="Google Shape;196;p20"/>
            <p:cNvSpPr txBox="1"/>
            <p:nvPr/>
          </p:nvSpPr>
          <p:spPr>
            <a:xfrm>
              <a:off x="436328" y="3800669"/>
              <a:ext cx="352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Nunito"/>
                  <a:ea typeface="Nunito"/>
                  <a:cs typeface="Nunito"/>
                  <a:sym typeface="Nunito"/>
                </a:rPr>
                <a:t>Dealing with multi-year datasets:</a:t>
              </a:r>
              <a:endParaRPr sz="1200" b="1">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Saved time by writing functions to clean, extract data for each year. Used functions to separate years.</a:t>
              </a:r>
              <a:endParaRPr sz="1200" b="1">
                <a:solidFill>
                  <a:schemeClr val="dk1"/>
                </a:solidFill>
                <a:latin typeface="Nunito"/>
                <a:ea typeface="Nunito"/>
                <a:cs typeface="Nunito"/>
                <a:sym typeface="Nunito"/>
              </a:endParaRPr>
            </a:p>
          </p:txBody>
        </p:sp>
        <p:sp>
          <p:nvSpPr>
            <p:cNvPr id="197" name="Google Shape;197;p20"/>
            <p:cNvSpPr/>
            <p:nvPr/>
          </p:nvSpPr>
          <p:spPr>
            <a:xfrm>
              <a:off x="361963" y="3770713"/>
              <a:ext cx="71700" cy="749700"/>
            </a:xfrm>
            <a:prstGeom prst="rect">
              <a:avLst/>
            </a:prstGeom>
            <a:solidFill>
              <a:srgbClr val="0023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Nunito"/>
                <a:ea typeface="Nunito"/>
                <a:cs typeface="Nunito"/>
                <a:sym typeface="Nunito"/>
              </a:endParaRPr>
            </a:p>
          </p:txBody>
        </p:sp>
      </p:grpSp>
      <p:grpSp>
        <p:nvGrpSpPr>
          <p:cNvPr id="198" name="Google Shape;198;p20"/>
          <p:cNvGrpSpPr/>
          <p:nvPr/>
        </p:nvGrpSpPr>
        <p:grpSpPr>
          <a:xfrm>
            <a:off x="4441024" y="1728494"/>
            <a:ext cx="4310452" cy="2136706"/>
            <a:chOff x="-356525" y="1087050"/>
            <a:chExt cx="5314985" cy="2634656"/>
          </a:xfrm>
        </p:grpSpPr>
        <p:pic>
          <p:nvPicPr>
            <p:cNvPr id="199" name="Google Shape;199;p20"/>
            <p:cNvPicPr preferRelativeResize="0"/>
            <p:nvPr/>
          </p:nvPicPr>
          <p:blipFill rotWithShape="1">
            <a:blip r:embed="rId3">
              <a:alphaModFix/>
            </a:blip>
            <a:srcRect r="84633"/>
            <a:stretch/>
          </p:blipFill>
          <p:spPr>
            <a:xfrm>
              <a:off x="-356525" y="1087050"/>
              <a:ext cx="1514700" cy="2634650"/>
            </a:xfrm>
            <a:prstGeom prst="rect">
              <a:avLst/>
            </a:prstGeom>
            <a:noFill/>
            <a:ln>
              <a:noFill/>
            </a:ln>
            <a:effectLst>
              <a:outerShdw blurRad="57150" dist="19050" dir="5400000" algn="bl" rotWithShape="0">
                <a:srgbClr val="000000">
                  <a:alpha val="50000"/>
                </a:srgbClr>
              </a:outerShdw>
            </a:effectLst>
          </p:spPr>
        </p:pic>
        <p:pic>
          <p:nvPicPr>
            <p:cNvPr id="200" name="Google Shape;200;p20"/>
            <p:cNvPicPr preferRelativeResize="0"/>
            <p:nvPr/>
          </p:nvPicPr>
          <p:blipFill rotWithShape="1">
            <a:blip r:embed="rId4">
              <a:alphaModFix/>
            </a:blip>
            <a:srcRect t="1624" r="89615" b="528"/>
            <a:stretch/>
          </p:blipFill>
          <p:spPr>
            <a:xfrm>
              <a:off x="2613020" y="1087058"/>
              <a:ext cx="1057181" cy="2634648"/>
            </a:xfrm>
            <a:prstGeom prst="rect">
              <a:avLst/>
            </a:prstGeom>
            <a:noFill/>
            <a:ln>
              <a:noFill/>
            </a:ln>
            <a:effectLst>
              <a:outerShdw blurRad="57150" dist="19050" dir="5400000" algn="bl" rotWithShape="0">
                <a:srgbClr val="000000">
                  <a:alpha val="50000"/>
                </a:srgbClr>
              </a:outerShdw>
            </a:effectLst>
          </p:spPr>
        </p:pic>
        <p:pic>
          <p:nvPicPr>
            <p:cNvPr id="201" name="Google Shape;201;p20"/>
            <p:cNvPicPr preferRelativeResize="0"/>
            <p:nvPr/>
          </p:nvPicPr>
          <p:blipFill rotWithShape="1">
            <a:blip r:embed="rId3">
              <a:alphaModFix/>
            </a:blip>
            <a:srcRect l="41340" r="51083"/>
            <a:stretch/>
          </p:blipFill>
          <p:spPr>
            <a:xfrm>
              <a:off x="1158174" y="1087050"/>
              <a:ext cx="746726" cy="2634650"/>
            </a:xfrm>
            <a:prstGeom prst="rect">
              <a:avLst/>
            </a:prstGeom>
            <a:noFill/>
            <a:ln>
              <a:noFill/>
            </a:ln>
            <a:effectLst>
              <a:outerShdw blurRad="57150" dist="19050" dir="5400000" algn="bl" rotWithShape="0">
                <a:srgbClr val="000000">
                  <a:alpha val="50000"/>
                </a:srgbClr>
              </a:outerShdw>
            </a:effectLst>
          </p:spPr>
        </p:pic>
        <p:pic>
          <p:nvPicPr>
            <p:cNvPr id="202" name="Google Shape;202;p20"/>
            <p:cNvPicPr preferRelativeResize="0"/>
            <p:nvPr/>
          </p:nvPicPr>
          <p:blipFill rotWithShape="1">
            <a:blip r:embed="rId3">
              <a:alphaModFix/>
            </a:blip>
            <a:srcRect l="71646" r="21169"/>
            <a:stretch/>
          </p:blipFill>
          <p:spPr>
            <a:xfrm>
              <a:off x="1904903" y="1087050"/>
              <a:ext cx="708126" cy="2634650"/>
            </a:xfrm>
            <a:prstGeom prst="rect">
              <a:avLst/>
            </a:prstGeom>
            <a:noFill/>
            <a:ln>
              <a:noFill/>
            </a:ln>
            <a:effectLst>
              <a:outerShdw blurRad="57150" dist="19050" dir="5400000" algn="bl" rotWithShape="0">
                <a:srgbClr val="000000">
                  <a:alpha val="50000"/>
                </a:srgbClr>
              </a:outerShdw>
            </a:effectLst>
          </p:spPr>
        </p:pic>
        <p:pic>
          <p:nvPicPr>
            <p:cNvPr id="203" name="Google Shape;203;p20"/>
            <p:cNvPicPr preferRelativeResize="0"/>
            <p:nvPr/>
          </p:nvPicPr>
          <p:blipFill rotWithShape="1">
            <a:blip r:embed="rId4">
              <a:alphaModFix/>
            </a:blip>
            <a:srcRect l="49245" t="1624" r="38099" b="528"/>
            <a:stretch/>
          </p:blipFill>
          <p:spPr>
            <a:xfrm>
              <a:off x="3670203" y="1087058"/>
              <a:ext cx="1288257" cy="2634648"/>
            </a:xfrm>
            <a:prstGeom prst="rect">
              <a:avLst/>
            </a:prstGeom>
            <a:noFill/>
            <a:ln>
              <a:noFill/>
            </a:ln>
            <a:effectLst>
              <a:outerShdw blurRad="57150" dist="19050" dir="5400000" algn="bl" rotWithShape="0">
                <a:srgbClr val="000000">
                  <a:alpha val="50000"/>
                </a:srgbClr>
              </a:outerShdw>
            </a:effectLst>
          </p:spPr>
        </p:pic>
      </p:grpSp>
      <p:sp>
        <p:nvSpPr>
          <p:cNvPr id="204" name="Google Shape;204;p20"/>
          <p:cNvSpPr txBox="1"/>
          <p:nvPr/>
        </p:nvSpPr>
        <p:spPr>
          <a:xfrm>
            <a:off x="6248700" y="3595346"/>
            <a:ext cx="69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rgbClr val="00237E"/>
                </a:solidFill>
                <a:latin typeface="Nunito"/>
                <a:ea typeface="Nunito"/>
                <a:cs typeface="Nunito"/>
                <a:sym typeface="Nunito"/>
              </a:rPr>
              <a:t>. . .</a:t>
            </a:r>
            <a:endParaRPr sz="2700" b="1">
              <a:solidFill>
                <a:srgbClr val="00237E"/>
              </a:solidFill>
              <a:latin typeface="Nunito"/>
              <a:ea typeface="Nunito"/>
              <a:cs typeface="Nunito"/>
              <a:sym typeface="Nunito"/>
            </a:endParaRPr>
          </a:p>
        </p:txBody>
      </p:sp>
      <p:sp>
        <p:nvSpPr>
          <p:cNvPr id="205" name="Google Shape;205;p20"/>
          <p:cNvSpPr txBox="1"/>
          <p:nvPr/>
        </p:nvSpPr>
        <p:spPr>
          <a:xfrm>
            <a:off x="5117100" y="4116092"/>
            <a:ext cx="295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i="1">
                <a:solidFill>
                  <a:srgbClr val="00237E"/>
                </a:solidFill>
                <a:latin typeface="Nunito"/>
                <a:ea typeface="Nunito"/>
                <a:cs typeface="Nunito"/>
                <a:sym typeface="Nunito"/>
              </a:rPr>
              <a:t>approximately 3000 more rows</a:t>
            </a:r>
            <a:endParaRPr sz="1300" b="1" i="1">
              <a:solidFill>
                <a:srgbClr val="00237E"/>
              </a:solidFill>
              <a:latin typeface="Nunito"/>
              <a:ea typeface="Nunito"/>
              <a:cs typeface="Nunito"/>
              <a:sym typeface="Nunito"/>
            </a:endParaRPr>
          </a:p>
        </p:txBody>
      </p:sp>
      <p:sp>
        <p:nvSpPr>
          <p:cNvPr id="206" name="Google Shape;206;p20"/>
          <p:cNvSpPr txBox="1"/>
          <p:nvPr/>
        </p:nvSpPr>
        <p:spPr>
          <a:xfrm rot="-5400000">
            <a:off x="8461050" y="2496696"/>
            <a:ext cx="69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rgbClr val="00237E"/>
                </a:solidFill>
                <a:latin typeface="Nunito"/>
                <a:ea typeface="Nunito"/>
                <a:cs typeface="Nunito"/>
                <a:sym typeface="Nunito"/>
              </a:rPr>
              <a:t>. . .</a:t>
            </a:r>
            <a:endParaRPr sz="2700" b="1">
              <a:solidFill>
                <a:srgbClr val="00237E"/>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Data Visualization and Trends</a:t>
            </a:r>
            <a:endParaRPr/>
          </a:p>
        </p:txBody>
      </p:sp>
      <p:pic>
        <p:nvPicPr>
          <p:cNvPr id="218" name="Google Shape;218;p22"/>
          <p:cNvPicPr preferRelativeResize="0"/>
          <p:nvPr/>
        </p:nvPicPr>
        <p:blipFill rotWithShape="1">
          <a:blip r:embed="rId3">
            <a:alphaModFix/>
          </a:blip>
          <a:srcRect t="9321"/>
          <a:stretch/>
        </p:blipFill>
        <p:spPr>
          <a:xfrm>
            <a:off x="271650" y="1475625"/>
            <a:ext cx="4249101" cy="2705501"/>
          </a:xfrm>
          <a:prstGeom prst="rect">
            <a:avLst/>
          </a:prstGeom>
          <a:noFill/>
          <a:ln>
            <a:noFill/>
          </a:ln>
          <a:effectLst>
            <a:outerShdw blurRad="57150" dist="19050" dir="5400000" algn="bl" rotWithShape="0">
              <a:srgbClr val="000000">
                <a:alpha val="50000"/>
              </a:srgbClr>
            </a:outerShdw>
          </a:effectLst>
        </p:spPr>
      </p:pic>
      <p:pic>
        <p:nvPicPr>
          <p:cNvPr id="219" name="Google Shape;219;p22"/>
          <p:cNvPicPr preferRelativeResize="0"/>
          <p:nvPr/>
        </p:nvPicPr>
        <p:blipFill rotWithShape="1">
          <a:blip r:embed="rId4">
            <a:alphaModFix/>
          </a:blip>
          <a:srcRect t="9321"/>
          <a:stretch/>
        </p:blipFill>
        <p:spPr>
          <a:xfrm>
            <a:off x="4606050" y="1475624"/>
            <a:ext cx="4159251" cy="2705500"/>
          </a:xfrm>
          <a:prstGeom prst="rect">
            <a:avLst/>
          </a:prstGeom>
          <a:noFill/>
          <a:ln>
            <a:noFill/>
          </a:ln>
          <a:effectLst>
            <a:outerShdw blurRad="57150" dist="19050" dir="5400000" algn="bl" rotWithShape="0">
              <a:srgbClr val="000000">
                <a:alpha val="50000"/>
              </a:srgbClr>
            </a:outerShdw>
          </a:effectLst>
        </p:spPr>
      </p:pic>
      <p:sp>
        <p:nvSpPr>
          <p:cNvPr id="220" name="Google Shape;220;p22"/>
          <p:cNvSpPr txBox="1"/>
          <p:nvPr/>
        </p:nvSpPr>
        <p:spPr>
          <a:xfrm>
            <a:off x="271550" y="1009050"/>
            <a:ext cx="4249200" cy="3849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0237E"/>
                </a:solidFill>
                <a:latin typeface="Nunito"/>
                <a:ea typeface="Nunito"/>
                <a:cs typeface="Nunito"/>
                <a:sym typeface="Nunito"/>
              </a:rPr>
              <a:t>Percent Support for CO</a:t>
            </a:r>
            <a:r>
              <a:rPr lang="en" sz="1300" b="1" baseline="-25000">
                <a:solidFill>
                  <a:srgbClr val="00237E"/>
                </a:solidFill>
                <a:latin typeface="Nunito"/>
                <a:ea typeface="Nunito"/>
                <a:cs typeface="Nunito"/>
                <a:sym typeface="Nunito"/>
              </a:rPr>
              <a:t>2</a:t>
            </a:r>
            <a:r>
              <a:rPr lang="en" sz="1300" b="1">
                <a:solidFill>
                  <a:srgbClr val="00237E"/>
                </a:solidFill>
                <a:latin typeface="Nunito"/>
                <a:ea typeface="Nunito"/>
                <a:cs typeface="Nunito"/>
                <a:sym typeface="Nunito"/>
              </a:rPr>
              <a:t> Limits on Power Plants</a:t>
            </a:r>
            <a:endParaRPr sz="1300" b="1">
              <a:solidFill>
                <a:srgbClr val="00237E"/>
              </a:solidFill>
              <a:latin typeface="Nunito"/>
              <a:ea typeface="Nunito"/>
              <a:cs typeface="Nunito"/>
              <a:sym typeface="Nunito"/>
            </a:endParaRPr>
          </a:p>
        </p:txBody>
      </p:sp>
      <p:sp>
        <p:nvSpPr>
          <p:cNvPr id="221" name="Google Shape;221;p22"/>
          <p:cNvSpPr txBox="1"/>
          <p:nvPr/>
        </p:nvSpPr>
        <p:spPr>
          <a:xfrm>
            <a:off x="4606050" y="1009050"/>
            <a:ext cx="4159200" cy="3849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0237E"/>
                </a:solidFill>
                <a:latin typeface="Nunito"/>
                <a:ea typeface="Nunito"/>
                <a:cs typeface="Nunito"/>
                <a:sym typeface="Nunito"/>
              </a:rPr>
              <a:t>Percent Worried About Climate Change</a:t>
            </a:r>
            <a:endParaRPr sz="1300" b="1">
              <a:solidFill>
                <a:srgbClr val="00237E"/>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Data Visualization and Trends</a:t>
            </a:r>
            <a:endParaRPr/>
          </a:p>
        </p:txBody>
      </p:sp>
      <p:pic>
        <p:nvPicPr>
          <p:cNvPr id="227" name="Google Shape;227;p23"/>
          <p:cNvPicPr preferRelativeResize="0"/>
          <p:nvPr/>
        </p:nvPicPr>
        <p:blipFill rotWithShape="1">
          <a:blip r:embed="rId3">
            <a:alphaModFix/>
          </a:blip>
          <a:srcRect t="5096" r="1215"/>
          <a:stretch/>
        </p:blipFill>
        <p:spPr>
          <a:xfrm>
            <a:off x="166650" y="1533500"/>
            <a:ext cx="8810702" cy="2660500"/>
          </a:xfrm>
          <a:prstGeom prst="rect">
            <a:avLst/>
          </a:prstGeom>
          <a:noFill/>
          <a:ln>
            <a:noFill/>
          </a:ln>
          <a:effectLst>
            <a:outerShdw blurRad="57150" dist="19050" dir="5400000" algn="bl" rotWithShape="0">
              <a:srgbClr val="000000">
                <a:alpha val="50000"/>
              </a:srgbClr>
            </a:outerShdw>
          </a:effectLst>
        </p:spPr>
      </p:pic>
      <p:sp>
        <p:nvSpPr>
          <p:cNvPr id="228" name="Google Shape;228;p23"/>
          <p:cNvSpPr txBox="1"/>
          <p:nvPr/>
        </p:nvSpPr>
        <p:spPr>
          <a:xfrm>
            <a:off x="166650" y="1015500"/>
            <a:ext cx="8810700" cy="400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00237E"/>
                </a:solidFill>
                <a:latin typeface="Nunito"/>
                <a:ea typeface="Nunito"/>
                <a:cs typeface="Nunito"/>
                <a:sym typeface="Nunito"/>
              </a:rPr>
              <a:t>Percent Support for A House Democratic Candidate vs. Percent Worried About Climate Change</a:t>
            </a:r>
            <a:endParaRPr b="1">
              <a:solidFill>
                <a:srgbClr val="00237E"/>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4"/>
          <p:cNvSpPr txBox="1">
            <a:spLocks noGrp="1"/>
          </p:cNvSpPr>
          <p:nvPr>
            <p:ph type="title"/>
          </p:nvPr>
        </p:nvSpPr>
        <p:spPr>
          <a:xfrm>
            <a:off x="60500" y="77275"/>
            <a:ext cx="8169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Data Visualization and Trends</a:t>
            </a:r>
            <a:endParaRPr/>
          </a:p>
        </p:txBody>
      </p:sp>
      <p:pic>
        <p:nvPicPr>
          <p:cNvPr id="234" name="Google Shape;234;p24"/>
          <p:cNvPicPr preferRelativeResize="0"/>
          <p:nvPr/>
        </p:nvPicPr>
        <p:blipFill rotWithShape="1">
          <a:blip r:embed="rId3">
            <a:alphaModFix/>
          </a:blip>
          <a:srcRect t="6533" r="4113"/>
          <a:stretch/>
        </p:blipFill>
        <p:spPr>
          <a:xfrm>
            <a:off x="238363" y="1565625"/>
            <a:ext cx="8667275" cy="2636050"/>
          </a:xfrm>
          <a:prstGeom prst="rect">
            <a:avLst/>
          </a:prstGeom>
          <a:noFill/>
          <a:ln>
            <a:noFill/>
          </a:ln>
          <a:effectLst>
            <a:outerShdw blurRad="57150" dist="19050" dir="5400000" algn="bl" rotWithShape="0">
              <a:srgbClr val="000000">
                <a:alpha val="50000"/>
              </a:srgbClr>
            </a:outerShdw>
          </a:effectLst>
        </p:spPr>
      </p:pic>
      <p:sp>
        <p:nvSpPr>
          <p:cNvPr id="235" name="Google Shape;235;p24"/>
          <p:cNvSpPr txBox="1"/>
          <p:nvPr/>
        </p:nvSpPr>
        <p:spPr>
          <a:xfrm>
            <a:off x="238525" y="1066925"/>
            <a:ext cx="8667300" cy="400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00237E"/>
                </a:solidFill>
                <a:latin typeface="Nunito"/>
                <a:ea typeface="Nunito"/>
                <a:cs typeface="Nunito"/>
                <a:sym typeface="Nunito"/>
              </a:rPr>
              <a:t>Unemployment Rate vs. Percent Worried About Climate Change</a:t>
            </a:r>
            <a:endParaRPr b="1">
              <a:solidFill>
                <a:srgbClr val="00237E"/>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888</Words>
  <Application>Microsoft Office PowerPoint</Application>
  <PresentationFormat>On-screen Show (16:9)</PresentationFormat>
  <Paragraphs>115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Nunito SemiBold</vt:lpstr>
      <vt:lpstr>Overpass</vt:lpstr>
      <vt:lpstr>Courier New</vt:lpstr>
      <vt:lpstr>Proxima Nova</vt:lpstr>
      <vt:lpstr>Nunito Medium</vt:lpstr>
      <vt:lpstr>Nunito</vt:lpstr>
      <vt:lpstr>Simple Light</vt:lpstr>
      <vt:lpstr>PowerPoint Presentation</vt:lpstr>
      <vt:lpstr>Project Background and Motivation</vt:lpstr>
      <vt:lpstr>Project Background and Motivation</vt:lpstr>
      <vt:lpstr>3 Prediction Problems</vt:lpstr>
      <vt:lpstr>Data Sets Used</vt:lpstr>
      <vt:lpstr>Data Cleaning</vt:lpstr>
      <vt:lpstr>EDA: Data Visualization and Trends</vt:lpstr>
      <vt:lpstr>EDA: Data Visualization and Trends</vt:lpstr>
      <vt:lpstr>EDA: Data Visualization and Trends</vt:lpstr>
      <vt:lpstr>EDA: Data Visualization and Trends</vt:lpstr>
      <vt:lpstr>Modeling: Rationale</vt:lpstr>
      <vt:lpstr>Modeling: Results </vt:lpstr>
      <vt:lpstr>Key Takeaways: Resource Allocation for 2021</vt:lpstr>
      <vt:lpstr>Limitations of Model, Overall 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Akshay Thakur</cp:lastModifiedBy>
  <cp:revision>1</cp:revision>
  <dcterms:modified xsi:type="dcterms:W3CDTF">2022-04-14T07:47:20Z</dcterms:modified>
</cp:coreProperties>
</file>